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78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2121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74667"/>
            <a:ext cx="7562850" cy="642190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972123" y="0"/>
            <a:ext cx="3079750" cy="4518025"/>
          </a:xfrm>
          <a:custGeom>
            <a:avLst/>
            <a:gdLst/>
            <a:ahLst/>
            <a:cxnLst/>
            <a:rect l="l" t="t" r="r" b="b"/>
            <a:pathLst>
              <a:path w="3079750" h="4518025">
                <a:moveTo>
                  <a:pt x="3079150" y="4517410"/>
                </a:moveTo>
                <a:lnTo>
                  <a:pt x="0" y="4517410"/>
                </a:lnTo>
                <a:lnTo>
                  <a:pt x="0" y="0"/>
                </a:lnTo>
                <a:lnTo>
                  <a:pt x="3079150" y="0"/>
                </a:lnTo>
                <a:lnTo>
                  <a:pt x="3079150" y="4517410"/>
                </a:lnTo>
                <a:close/>
              </a:path>
            </a:pathLst>
          </a:custGeom>
          <a:solidFill>
            <a:srgbClr val="F6C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75640" y="0"/>
            <a:ext cx="67310" cy="1843405"/>
          </a:xfrm>
          <a:custGeom>
            <a:avLst/>
            <a:gdLst/>
            <a:ahLst/>
            <a:cxnLst/>
            <a:rect l="l" t="t" r="r" b="b"/>
            <a:pathLst>
              <a:path w="67310" h="1843405">
                <a:moveTo>
                  <a:pt x="0" y="0"/>
                </a:moveTo>
                <a:lnTo>
                  <a:pt x="66730" y="0"/>
                </a:lnTo>
                <a:lnTo>
                  <a:pt x="66730" y="1843226"/>
                </a:lnTo>
                <a:lnTo>
                  <a:pt x="0" y="1843226"/>
                </a:lnTo>
                <a:lnTo>
                  <a:pt x="0" y="0"/>
                </a:lnTo>
                <a:close/>
              </a:path>
            </a:pathLst>
          </a:custGeom>
          <a:solidFill>
            <a:srgbClr val="3B3B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6312" y="2110264"/>
            <a:ext cx="1258354" cy="125835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6635" y="2422806"/>
            <a:ext cx="1391817" cy="14585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21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21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21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3369" y="987500"/>
            <a:ext cx="2834004" cy="960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2121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FBMCONSEIL@GMAIL.COM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bmcformation.fr/handicap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in/jean-fran%C3%A7ois-gerard-56b33660/" TargetMode="External"/><Relationship Id="rId5" Type="http://schemas.openxmlformats.org/officeDocument/2006/relationships/hyperlink" Target="mailto:JFBMCONSEIL@GMAIL.COM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369" y="987500"/>
            <a:ext cx="3313481" cy="1391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  <a:tabLst>
                <a:tab pos="648335" algn="l"/>
                <a:tab pos="919480" algn="l"/>
              </a:tabLst>
            </a:pPr>
            <a:r>
              <a:rPr lang="fr-FR" spc="235" dirty="0"/>
              <a:t>De l’absentéisme à l’engagement au Travail</a:t>
            </a:r>
            <a:endParaRPr spc="315" dirty="0"/>
          </a:p>
        </p:txBody>
      </p:sp>
      <p:sp>
        <p:nvSpPr>
          <p:cNvPr id="3" name="object 3"/>
          <p:cNvSpPr txBox="1"/>
          <p:nvPr/>
        </p:nvSpPr>
        <p:spPr>
          <a:xfrm>
            <a:off x="693369" y="740403"/>
            <a:ext cx="1501775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295" dirty="0">
                <a:solidFill>
                  <a:srgbClr val="212121"/>
                </a:solidFill>
                <a:latin typeface="Trebuchet MS"/>
                <a:cs typeface="Trebuchet MS"/>
              </a:rPr>
              <a:t>FORMATI</a:t>
            </a:r>
            <a:r>
              <a:rPr sz="1650" spc="-2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650" spc="260" dirty="0">
                <a:solidFill>
                  <a:srgbClr val="212121"/>
                </a:solidFill>
                <a:latin typeface="Trebuchet MS"/>
                <a:cs typeface="Trebuchet MS"/>
              </a:rPr>
              <a:t>ON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47039" y="3557470"/>
            <a:ext cx="1917064" cy="597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804" marR="5080" indent="-205740">
              <a:lnSpc>
                <a:spcPct val="113700"/>
              </a:lnSpc>
              <a:spcBef>
                <a:spcPts val="100"/>
              </a:spcBef>
            </a:pPr>
            <a:r>
              <a:rPr sz="1650" b="1" spc="80" dirty="0">
                <a:solidFill>
                  <a:srgbClr val="3B3B3B"/>
                </a:solidFill>
                <a:latin typeface="Trebuchet MS"/>
                <a:cs typeface="Trebuchet MS"/>
              </a:rPr>
              <a:t>O</a:t>
            </a:r>
            <a:r>
              <a:rPr sz="1650" b="1" spc="-275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80" dirty="0">
                <a:solidFill>
                  <a:srgbClr val="3B3B3B"/>
                </a:solidFill>
                <a:latin typeface="Trebuchet MS"/>
                <a:cs typeface="Trebuchet MS"/>
              </a:rPr>
              <a:t>R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75" dirty="0">
                <a:solidFill>
                  <a:srgbClr val="3B3B3B"/>
                </a:solidFill>
                <a:latin typeface="Trebuchet MS"/>
                <a:cs typeface="Trebuchet MS"/>
              </a:rPr>
              <a:t>G</a:t>
            </a:r>
            <a:r>
              <a:rPr sz="1650" b="1" spc="-275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50" dirty="0">
                <a:solidFill>
                  <a:srgbClr val="3B3B3B"/>
                </a:solidFill>
                <a:latin typeface="Trebuchet MS"/>
                <a:cs typeface="Trebuchet MS"/>
              </a:rPr>
              <a:t>A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190" dirty="0">
                <a:solidFill>
                  <a:srgbClr val="3B3B3B"/>
                </a:solidFill>
                <a:latin typeface="Trebuchet MS"/>
                <a:cs typeface="Trebuchet MS"/>
              </a:rPr>
              <a:t>NI</a:t>
            </a:r>
            <a:r>
              <a:rPr sz="1650" b="1" spc="-275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285" dirty="0">
                <a:solidFill>
                  <a:srgbClr val="3B3B3B"/>
                </a:solidFill>
                <a:latin typeface="Trebuchet MS"/>
                <a:cs typeface="Trebuchet MS"/>
              </a:rPr>
              <a:t>SME</a:t>
            </a:r>
            <a:r>
              <a:rPr sz="1650" b="1" spc="36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160" dirty="0">
                <a:solidFill>
                  <a:srgbClr val="3B3B3B"/>
                </a:solidFill>
                <a:latin typeface="Trebuchet MS"/>
                <a:cs typeface="Trebuchet MS"/>
              </a:rPr>
              <a:t>DE </a:t>
            </a:r>
            <a:r>
              <a:rPr sz="1650" b="1" spc="-25" dirty="0">
                <a:solidFill>
                  <a:srgbClr val="3B3B3B"/>
                </a:solidFill>
                <a:latin typeface="Trebuchet MS"/>
                <a:cs typeface="Trebuchet MS"/>
              </a:rPr>
              <a:t>F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80" dirty="0">
                <a:solidFill>
                  <a:srgbClr val="3B3B3B"/>
                </a:solidFill>
                <a:latin typeface="Trebuchet MS"/>
                <a:cs typeface="Trebuchet MS"/>
              </a:rPr>
              <a:t>O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80" dirty="0">
                <a:solidFill>
                  <a:srgbClr val="3B3B3B"/>
                </a:solidFill>
                <a:latin typeface="Trebuchet MS"/>
                <a:cs typeface="Trebuchet MS"/>
              </a:rPr>
              <a:t>R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229" dirty="0">
                <a:solidFill>
                  <a:srgbClr val="3B3B3B"/>
                </a:solidFill>
                <a:latin typeface="Trebuchet MS"/>
                <a:cs typeface="Trebuchet MS"/>
              </a:rPr>
              <a:t>MA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dirty="0">
                <a:solidFill>
                  <a:srgbClr val="3B3B3B"/>
                </a:solidFill>
                <a:latin typeface="Trebuchet MS"/>
                <a:cs typeface="Trebuchet MS"/>
              </a:rPr>
              <a:t>T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dirty="0">
                <a:solidFill>
                  <a:srgbClr val="3B3B3B"/>
                </a:solidFill>
                <a:latin typeface="Trebuchet MS"/>
                <a:cs typeface="Trebuchet MS"/>
              </a:rPr>
              <a:t>I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80" dirty="0">
                <a:solidFill>
                  <a:srgbClr val="3B3B3B"/>
                </a:solidFill>
                <a:latin typeface="Trebuchet MS"/>
                <a:cs typeface="Trebuchet MS"/>
              </a:rPr>
              <a:t>O</a:t>
            </a:r>
            <a:r>
              <a:rPr sz="1650" b="1" spc="-270" dirty="0">
                <a:solidFill>
                  <a:srgbClr val="3B3B3B"/>
                </a:solidFill>
                <a:latin typeface="Trebuchet MS"/>
                <a:cs typeface="Trebuchet MS"/>
              </a:rPr>
              <a:t> </a:t>
            </a:r>
            <a:r>
              <a:rPr sz="1650" b="1" spc="100" dirty="0">
                <a:solidFill>
                  <a:srgbClr val="3B3B3B"/>
                </a:solidFill>
                <a:latin typeface="Trebuchet MS"/>
                <a:cs typeface="Trebuchet MS"/>
              </a:rPr>
              <a:t>N</a:t>
            </a:r>
            <a:endParaRPr sz="16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369" y="8613785"/>
            <a:ext cx="2875280" cy="1738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500"/>
              </a:lnSpc>
              <a:spcBef>
                <a:spcPts val="95"/>
              </a:spcBef>
              <a:tabLst>
                <a:tab pos="2002789" algn="l"/>
              </a:tabLst>
            </a:pPr>
            <a:r>
              <a:rPr sz="2350" b="1" spc="370" dirty="0">
                <a:solidFill>
                  <a:srgbClr val="FFFFFF"/>
                </a:solidFill>
                <a:latin typeface="Trebuchet MS"/>
                <a:cs typeface="Trebuchet MS"/>
              </a:rPr>
              <a:t>PROPOSÉE</a:t>
            </a:r>
            <a:r>
              <a:rPr sz="2350" b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350" b="1" spc="275" dirty="0">
                <a:solidFill>
                  <a:srgbClr val="FFFFFF"/>
                </a:solidFill>
                <a:latin typeface="Trebuchet MS"/>
                <a:cs typeface="Trebuchet MS"/>
              </a:rPr>
              <a:t>PAR </a:t>
            </a:r>
            <a:r>
              <a:rPr sz="2350" b="1" spc="-100" dirty="0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2350" b="1" spc="-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b="1" spc="355" dirty="0">
                <a:solidFill>
                  <a:srgbClr val="FFFFFF"/>
                </a:solidFill>
                <a:latin typeface="Trebuchet MS"/>
                <a:cs typeface="Trebuchet MS"/>
              </a:rPr>
              <a:t>EAN-</a:t>
            </a:r>
            <a:r>
              <a:rPr sz="2350" b="1" spc="-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b="1" spc="-3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350" b="1" spc="-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b="1" spc="380" dirty="0">
                <a:solidFill>
                  <a:srgbClr val="FFFFFF"/>
                </a:solidFill>
                <a:latin typeface="Trebuchet MS"/>
                <a:cs typeface="Trebuchet MS"/>
              </a:rPr>
              <a:t>RANÇOI</a:t>
            </a:r>
            <a:r>
              <a:rPr sz="2350" b="1" spc="-3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50" b="1" spc="190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2350" b="1" spc="360" dirty="0">
                <a:solidFill>
                  <a:srgbClr val="FFFFFF"/>
                </a:solidFill>
                <a:latin typeface="Trebuchet MS"/>
                <a:cs typeface="Trebuchet MS"/>
              </a:rPr>
              <a:t>GERARD</a:t>
            </a:r>
            <a:endParaRPr sz="23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1850" b="1" spc="225" dirty="0">
                <a:solidFill>
                  <a:srgbClr val="FFFFFF"/>
                </a:solidFill>
                <a:latin typeface="Trebuchet MS"/>
                <a:cs typeface="Trebuchet MS"/>
              </a:rPr>
              <a:t>EDI</a:t>
            </a:r>
            <a:r>
              <a:rPr sz="1850" b="1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b="1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50" b="1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b="1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50" b="1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b="1" spc="25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1850" b="1" spc="3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850" b="1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b="1" spc="120" dirty="0">
                <a:solidFill>
                  <a:srgbClr val="FFFFFF"/>
                </a:solidFill>
                <a:latin typeface="Trebuchet MS"/>
                <a:cs typeface="Trebuchet MS"/>
              </a:rPr>
              <a:t>02</a:t>
            </a:r>
            <a:r>
              <a:rPr lang="fr-FR" sz="1850" b="1" spc="120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627" y="3852599"/>
            <a:ext cx="6970395" cy="143510"/>
          </a:xfrm>
          <a:custGeom>
            <a:avLst/>
            <a:gdLst/>
            <a:ahLst/>
            <a:cxnLst/>
            <a:rect l="l" t="t" r="r" b="b"/>
            <a:pathLst>
              <a:path w="6970395" h="143510">
                <a:moveTo>
                  <a:pt x="6970126" y="142994"/>
                </a:moveTo>
                <a:lnTo>
                  <a:pt x="0" y="142994"/>
                </a:lnTo>
                <a:lnTo>
                  <a:pt x="0" y="0"/>
                </a:lnTo>
                <a:lnTo>
                  <a:pt x="6970126" y="0"/>
                </a:lnTo>
                <a:lnTo>
                  <a:pt x="6970126" y="142994"/>
                </a:lnTo>
                <a:close/>
              </a:path>
            </a:pathLst>
          </a:custGeom>
          <a:solidFill>
            <a:srgbClr val="F5C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33050"/>
            <a:ext cx="7562850" cy="463550"/>
          </a:xfrm>
          <a:custGeom>
            <a:avLst/>
            <a:gdLst/>
            <a:ahLst/>
            <a:cxnLst/>
            <a:rect l="l" t="t" r="r" b="b"/>
            <a:pathLst>
              <a:path w="7562850" h="463550">
                <a:moveTo>
                  <a:pt x="7562850" y="463525"/>
                </a:moveTo>
                <a:lnTo>
                  <a:pt x="0" y="463525"/>
                </a:lnTo>
                <a:lnTo>
                  <a:pt x="0" y="0"/>
                </a:lnTo>
                <a:lnTo>
                  <a:pt x="7562850" y="0"/>
                </a:lnTo>
                <a:lnTo>
                  <a:pt x="7562850" y="463525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703" y="3997076"/>
            <a:ext cx="7304824" cy="88934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  <a:tabLst>
                <a:tab pos="1824989" algn="l"/>
                <a:tab pos="2339975" algn="l"/>
                <a:tab pos="2839085" algn="l"/>
              </a:tabLst>
            </a:pPr>
            <a:r>
              <a:rPr sz="2050" b="1" spc="260" dirty="0">
                <a:solidFill>
                  <a:srgbClr val="212121"/>
                </a:solidFill>
                <a:latin typeface="Trebuchet MS"/>
                <a:cs typeface="Trebuchet MS"/>
              </a:rPr>
              <a:t>OBJ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75" dirty="0">
                <a:solidFill>
                  <a:srgbClr val="212121"/>
                </a:solidFill>
                <a:latin typeface="Trebuchet MS"/>
                <a:cs typeface="Trebuchet MS"/>
              </a:rPr>
              <a:t>ECT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I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-2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170" dirty="0">
                <a:solidFill>
                  <a:srgbClr val="212121"/>
                </a:solidFill>
                <a:latin typeface="Trebuchet MS"/>
                <a:cs typeface="Trebuchet MS"/>
              </a:rPr>
              <a:t>S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23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195" dirty="0">
                <a:solidFill>
                  <a:srgbClr val="212121"/>
                </a:solidFill>
                <a:latin typeface="Trebuchet MS"/>
                <a:cs typeface="Trebuchet MS"/>
              </a:rPr>
              <a:t>LA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-2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345" dirty="0">
                <a:solidFill>
                  <a:srgbClr val="212121"/>
                </a:solidFill>
                <a:latin typeface="Trebuchet MS"/>
                <a:cs typeface="Trebuchet MS"/>
              </a:rPr>
              <a:t>ORMAT</a:t>
            </a:r>
            <a:r>
              <a:rPr sz="2050" b="1" spc="-3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I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80" dirty="0">
                <a:solidFill>
                  <a:srgbClr val="212121"/>
                </a:solidFill>
                <a:latin typeface="Trebuchet MS"/>
                <a:cs typeface="Trebuchet MS"/>
              </a:rPr>
              <a:t>ON</a:t>
            </a:r>
            <a:endParaRPr sz="2050" dirty="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1725"/>
              </a:spcBef>
            </a:pPr>
            <a:r>
              <a:rPr sz="1100" spc="90" dirty="0">
                <a:solidFill>
                  <a:srgbClr val="212121"/>
                </a:solidFill>
                <a:latin typeface="Trebuchet MS"/>
                <a:cs typeface="Trebuchet MS"/>
              </a:rPr>
              <a:t>A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l’issue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la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formation,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le</a:t>
            </a:r>
            <a:r>
              <a:rPr sz="1100" spc="18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manager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aura</a:t>
            </a:r>
            <a:r>
              <a:rPr sz="1100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lang="fr-FR" sz="1100" dirty="0">
                <a:solidFill>
                  <a:srgbClr val="212121"/>
                </a:solidFill>
                <a:latin typeface="Trebuchet MS"/>
                <a:cs typeface="Trebuchet MS"/>
              </a:rPr>
              <a:t>mis en place des plans d’actions simples et efficaces pour diminuer durablement l’absentéisme dans son service. Il connaitra le secret des Managers n’ayant que peu d’absentéisme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47920" y="5297229"/>
            <a:ext cx="3217864" cy="291913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35"/>
              </a:spcBef>
            </a:pPr>
            <a:r>
              <a:rPr sz="1200" b="1" spc="340" dirty="0">
                <a:solidFill>
                  <a:srgbClr val="212121"/>
                </a:solidFill>
                <a:latin typeface="Trebuchet MS"/>
                <a:cs typeface="Trebuchet MS"/>
              </a:rPr>
              <a:t>DÉROULÉ</a:t>
            </a:r>
            <a:endParaRPr sz="1200" dirty="0">
              <a:latin typeface="Trebuchet MS"/>
              <a:cs typeface="Trebuchet MS"/>
            </a:endParaRPr>
          </a:p>
          <a:p>
            <a:pPr marL="12700" marR="36195" indent="103505">
              <a:lnSpc>
                <a:spcPct val="130800"/>
              </a:lnSpc>
              <a:spcBef>
                <a:spcPts val="1055"/>
              </a:spcBef>
              <a:buChar char="-"/>
              <a:tabLst>
                <a:tab pos="116205" algn="l"/>
              </a:tabLst>
            </a:pPr>
            <a:r>
              <a:rPr sz="1100" spc="90" dirty="0">
                <a:solidFill>
                  <a:srgbClr val="212121"/>
                </a:solidFill>
                <a:latin typeface="Trebuchet MS"/>
                <a:cs typeface="Trebuchet MS"/>
              </a:rPr>
              <a:t>Un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entretien</a:t>
            </a:r>
            <a:r>
              <a:rPr sz="1100" b="1" spc="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b="1" spc="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50" dirty="0">
                <a:solidFill>
                  <a:srgbClr val="212121"/>
                </a:solidFill>
                <a:latin typeface="Trebuchet MS"/>
                <a:cs typeface="Trebuchet MS"/>
              </a:rPr>
              <a:t>amont</a:t>
            </a:r>
            <a:r>
              <a:rPr sz="1100" b="1" spc="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la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formation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définir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212121"/>
                </a:solidFill>
                <a:latin typeface="Trebuchet MS"/>
                <a:cs typeface="Trebuchet MS"/>
              </a:rPr>
              <a:t>vos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 besoins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construire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40" dirty="0">
                <a:solidFill>
                  <a:srgbClr val="212121"/>
                </a:solidFill>
                <a:latin typeface="Trebuchet MS"/>
                <a:cs typeface="Trebuchet MS"/>
              </a:rPr>
              <a:t>une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formation</a:t>
            </a:r>
            <a:r>
              <a:rPr sz="1100" spc="31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40" dirty="0" err="1">
                <a:solidFill>
                  <a:srgbClr val="212121"/>
                </a:solidFill>
                <a:latin typeface="Trebuchet MS"/>
                <a:cs typeface="Trebuchet MS"/>
              </a:rPr>
              <a:t>adaptée</a:t>
            </a:r>
            <a:endParaRPr lang="fr-FR" sz="1100" spc="40" dirty="0">
              <a:solidFill>
                <a:srgbClr val="212121"/>
              </a:solidFill>
              <a:latin typeface="Trebuchet MS"/>
              <a:cs typeface="Trebuchet MS"/>
            </a:endParaRPr>
          </a:p>
          <a:p>
            <a:pPr marL="12700" marR="36195" indent="103505">
              <a:lnSpc>
                <a:spcPct val="130800"/>
              </a:lnSpc>
              <a:spcBef>
                <a:spcPts val="1055"/>
              </a:spcBef>
              <a:buChar char="-"/>
              <a:tabLst>
                <a:tab pos="116205" algn="l"/>
              </a:tabLst>
            </a:pPr>
            <a:r>
              <a:rPr lang="fr-FR" sz="1100" spc="40" dirty="0">
                <a:solidFill>
                  <a:srgbClr val="212121"/>
                </a:solidFill>
                <a:latin typeface="Trebuchet MS"/>
                <a:cs typeface="Trebuchet MS"/>
              </a:rPr>
              <a:t>Module de formation sur </a:t>
            </a:r>
            <a:r>
              <a:rPr lang="fr-FR" sz="1200" b="1" spc="40" dirty="0">
                <a:solidFill>
                  <a:srgbClr val="212121"/>
                </a:solidFill>
                <a:latin typeface="Trebuchet MS"/>
                <a:cs typeface="Trebuchet MS"/>
              </a:rPr>
              <a:t>deux  journées. </a:t>
            </a:r>
            <a:r>
              <a:rPr lang="fr-FR" sz="1100" spc="40" dirty="0">
                <a:solidFill>
                  <a:srgbClr val="212121"/>
                </a:solidFill>
                <a:latin typeface="Trebuchet MS"/>
                <a:cs typeface="Trebuchet MS"/>
              </a:rPr>
              <a:t>Possibilité d’adaptation du contenu et de la durée en fonction de vos besoins</a:t>
            </a:r>
            <a:endParaRPr sz="1100" dirty="0">
              <a:latin typeface="Trebuchet MS"/>
              <a:cs typeface="Trebuchet MS"/>
            </a:endParaRPr>
          </a:p>
          <a:p>
            <a:pPr marL="115570" indent="-102870">
              <a:lnSpc>
                <a:spcPct val="100000"/>
              </a:lnSpc>
              <a:spcBef>
                <a:spcPts val="405"/>
              </a:spcBef>
              <a:buFont typeface="Trebuchet MS"/>
              <a:buChar char="-"/>
              <a:tabLst>
                <a:tab pos="115570" algn="l"/>
              </a:tabLst>
            </a:pP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1h</a:t>
            </a:r>
            <a:r>
              <a:rPr sz="1100" b="1" spc="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b="1" spc="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5" dirty="0">
                <a:solidFill>
                  <a:srgbClr val="212121"/>
                </a:solidFill>
                <a:latin typeface="Trebuchet MS"/>
                <a:cs typeface="Trebuchet MS"/>
              </a:rPr>
              <a:t>coaching</a:t>
            </a:r>
            <a:r>
              <a:rPr lang="fr-FR" sz="1100" b="1" spc="65" dirty="0">
                <a:solidFill>
                  <a:srgbClr val="212121"/>
                </a:solidFill>
                <a:latin typeface="Trebuchet MS"/>
                <a:cs typeface="Trebuchet MS"/>
              </a:rPr>
              <a:t> offerte</a:t>
            </a:r>
            <a:r>
              <a:rPr sz="1100" b="1" spc="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par</a:t>
            </a:r>
            <a:r>
              <a:rPr sz="1100" b="1" spc="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212121"/>
                </a:solidFill>
                <a:latin typeface="Trebuchet MS"/>
                <a:cs typeface="Trebuchet MS"/>
              </a:rPr>
              <a:t>participant</a:t>
            </a:r>
            <a:endParaRPr sz="1100" dirty="0">
              <a:latin typeface="Trebuchet MS"/>
              <a:cs typeface="Trebuchet MS"/>
            </a:endParaRPr>
          </a:p>
          <a:p>
            <a:pPr marL="12700" marR="5080" indent="103505">
              <a:lnSpc>
                <a:spcPct val="130800"/>
              </a:lnSpc>
              <a:buChar char="-"/>
              <a:tabLst>
                <a:tab pos="116205" algn="l"/>
              </a:tabLst>
            </a:pPr>
            <a:r>
              <a:rPr sz="1100" spc="85" dirty="0">
                <a:solidFill>
                  <a:srgbClr val="212121"/>
                </a:solidFill>
                <a:latin typeface="Trebuchet MS"/>
                <a:cs typeface="Trebuchet MS"/>
              </a:rPr>
              <a:t>Une</a:t>
            </a:r>
            <a:r>
              <a:rPr sz="1100" spc="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20" dirty="0">
                <a:solidFill>
                  <a:srgbClr val="212121"/>
                </a:solidFill>
                <a:latin typeface="Trebuchet MS"/>
                <a:cs typeface="Trebuchet MS"/>
              </a:rPr>
              <a:t>évaluation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0" dirty="0">
                <a:solidFill>
                  <a:srgbClr val="212121"/>
                </a:solidFill>
                <a:latin typeface="Trebuchet MS"/>
                <a:cs typeface="Trebuchet MS"/>
              </a:rPr>
              <a:t>complète</a:t>
            </a:r>
            <a:r>
              <a:rPr sz="1100" b="1" spc="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212121"/>
                </a:solidFill>
                <a:latin typeface="Trebuchet MS"/>
                <a:cs typeface="Trebuchet MS"/>
              </a:rPr>
              <a:t>des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stagiaires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 mesurer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le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retour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0" dirty="0">
                <a:solidFill>
                  <a:srgbClr val="212121"/>
                </a:solidFill>
                <a:latin typeface="Trebuchet MS"/>
                <a:cs typeface="Trebuchet MS"/>
              </a:rPr>
              <a:t>sur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40" dirty="0" err="1">
                <a:solidFill>
                  <a:srgbClr val="212121"/>
                </a:solidFill>
                <a:latin typeface="Trebuchet MS"/>
                <a:cs typeface="Trebuchet MS"/>
              </a:rPr>
              <a:t>investissement</a:t>
            </a:r>
            <a:endParaRPr lang="fr-FR" sz="1100" spc="40" dirty="0">
              <a:solidFill>
                <a:srgbClr val="212121"/>
              </a:solidFill>
              <a:latin typeface="Trebuchet MS"/>
              <a:cs typeface="Trebuchet MS"/>
            </a:endParaRPr>
          </a:p>
          <a:p>
            <a:pPr marL="12700" marR="5080" indent="103505">
              <a:lnSpc>
                <a:spcPct val="130800"/>
              </a:lnSpc>
              <a:buChar char="-"/>
              <a:tabLst>
                <a:tab pos="116205" algn="l"/>
              </a:tabLst>
            </a:pPr>
            <a:r>
              <a:rPr lang="fr-FR" sz="1100" spc="40" dirty="0">
                <a:solidFill>
                  <a:srgbClr val="212121"/>
                </a:solidFill>
                <a:latin typeface="Trebuchet MS"/>
                <a:cs typeface="Trebuchet MS"/>
              </a:rPr>
              <a:t>- suivi et valorisation de la baisse d’absentéisme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35817" y="1670608"/>
            <a:ext cx="410209" cy="314325"/>
          </a:xfrm>
          <a:custGeom>
            <a:avLst/>
            <a:gdLst/>
            <a:ahLst/>
            <a:cxnLst/>
            <a:rect l="l" t="t" r="r" b="b"/>
            <a:pathLst>
              <a:path w="410210" h="314325">
                <a:moveTo>
                  <a:pt x="192633" y="221919"/>
                </a:moveTo>
                <a:lnTo>
                  <a:pt x="185813" y="188023"/>
                </a:lnTo>
                <a:lnTo>
                  <a:pt x="167233" y="160248"/>
                </a:lnTo>
                <a:lnTo>
                  <a:pt x="139738" y="141478"/>
                </a:lnTo>
                <a:lnTo>
                  <a:pt x="106184" y="134594"/>
                </a:lnTo>
                <a:lnTo>
                  <a:pt x="92011" y="135788"/>
                </a:lnTo>
                <a:lnTo>
                  <a:pt x="78511" y="139242"/>
                </a:lnTo>
                <a:lnTo>
                  <a:pt x="65951" y="144716"/>
                </a:lnTo>
                <a:lnTo>
                  <a:pt x="54533" y="151980"/>
                </a:lnTo>
                <a:lnTo>
                  <a:pt x="61747" y="117881"/>
                </a:lnTo>
                <a:lnTo>
                  <a:pt x="81572" y="83870"/>
                </a:lnTo>
                <a:lnTo>
                  <a:pt x="114007" y="49860"/>
                </a:lnTo>
                <a:lnTo>
                  <a:pt x="159042" y="15748"/>
                </a:lnTo>
                <a:lnTo>
                  <a:pt x="148780" y="0"/>
                </a:lnTo>
                <a:lnTo>
                  <a:pt x="95224" y="38049"/>
                </a:lnTo>
                <a:lnTo>
                  <a:pt x="53568" y="77635"/>
                </a:lnTo>
                <a:lnTo>
                  <a:pt x="23812" y="118681"/>
                </a:lnTo>
                <a:lnTo>
                  <a:pt x="5956" y="161137"/>
                </a:lnTo>
                <a:lnTo>
                  <a:pt x="0" y="204952"/>
                </a:lnTo>
                <a:lnTo>
                  <a:pt x="1701" y="229260"/>
                </a:lnTo>
                <a:lnTo>
                  <a:pt x="15392" y="269354"/>
                </a:lnTo>
                <a:lnTo>
                  <a:pt x="42240" y="298056"/>
                </a:lnTo>
                <a:lnTo>
                  <a:pt x="97548" y="314274"/>
                </a:lnTo>
                <a:lnTo>
                  <a:pt x="117690" y="312801"/>
                </a:lnTo>
                <a:lnTo>
                  <a:pt x="166001" y="291058"/>
                </a:lnTo>
                <a:lnTo>
                  <a:pt x="190195" y="250596"/>
                </a:lnTo>
                <a:lnTo>
                  <a:pt x="191795" y="234759"/>
                </a:lnTo>
                <a:lnTo>
                  <a:pt x="191795" y="233921"/>
                </a:lnTo>
                <a:lnTo>
                  <a:pt x="192214" y="230212"/>
                </a:lnTo>
                <a:lnTo>
                  <a:pt x="192633" y="226047"/>
                </a:lnTo>
                <a:lnTo>
                  <a:pt x="192633" y="221919"/>
                </a:lnTo>
                <a:close/>
              </a:path>
              <a:path w="410210" h="314325">
                <a:moveTo>
                  <a:pt x="409917" y="222389"/>
                </a:moveTo>
                <a:lnTo>
                  <a:pt x="403098" y="188315"/>
                </a:lnTo>
                <a:lnTo>
                  <a:pt x="384505" y="160540"/>
                </a:lnTo>
                <a:lnTo>
                  <a:pt x="356997" y="141859"/>
                </a:lnTo>
                <a:lnTo>
                  <a:pt x="323418" y="135013"/>
                </a:lnTo>
                <a:lnTo>
                  <a:pt x="307479" y="136525"/>
                </a:lnTo>
                <a:lnTo>
                  <a:pt x="292468" y="140868"/>
                </a:lnTo>
                <a:lnTo>
                  <a:pt x="278676" y="147764"/>
                </a:lnTo>
                <a:lnTo>
                  <a:pt x="266433" y="156946"/>
                </a:lnTo>
                <a:lnTo>
                  <a:pt x="266433" y="155308"/>
                </a:lnTo>
                <a:lnTo>
                  <a:pt x="272973" y="120535"/>
                </a:lnTo>
                <a:lnTo>
                  <a:pt x="292608" y="85737"/>
                </a:lnTo>
                <a:lnTo>
                  <a:pt x="325399" y="50952"/>
                </a:lnTo>
                <a:lnTo>
                  <a:pt x="371348" y="16179"/>
                </a:lnTo>
                <a:lnTo>
                  <a:pt x="361149" y="0"/>
                </a:lnTo>
                <a:lnTo>
                  <a:pt x="307365" y="38049"/>
                </a:lnTo>
                <a:lnTo>
                  <a:pt x="265582" y="77635"/>
                </a:lnTo>
                <a:lnTo>
                  <a:pt x="235775" y="118681"/>
                </a:lnTo>
                <a:lnTo>
                  <a:pt x="217906" y="161137"/>
                </a:lnTo>
                <a:lnTo>
                  <a:pt x="211950" y="204952"/>
                </a:lnTo>
                <a:lnTo>
                  <a:pt x="213639" y="229260"/>
                </a:lnTo>
                <a:lnTo>
                  <a:pt x="227342" y="269354"/>
                </a:lnTo>
                <a:lnTo>
                  <a:pt x="254190" y="298056"/>
                </a:lnTo>
                <a:lnTo>
                  <a:pt x="309499" y="314274"/>
                </a:lnTo>
                <a:lnTo>
                  <a:pt x="329628" y="312801"/>
                </a:lnTo>
                <a:lnTo>
                  <a:pt x="377952" y="291058"/>
                </a:lnTo>
                <a:lnTo>
                  <a:pt x="384492" y="284035"/>
                </a:lnTo>
                <a:lnTo>
                  <a:pt x="384911" y="283603"/>
                </a:lnTo>
                <a:lnTo>
                  <a:pt x="385330" y="283235"/>
                </a:lnTo>
                <a:lnTo>
                  <a:pt x="385749" y="282397"/>
                </a:lnTo>
                <a:lnTo>
                  <a:pt x="389407" y="278688"/>
                </a:lnTo>
                <a:lnTo>
                  <a:pt x="397979" y="266458"/>
                </a:lnTo>
                <a:lnTo>
                  <a:pt x="404431" y="252857"/>
                </a:lnTo>
                <a:lnTo>
                  <a:pt x="408508" y="238112"/>
                </a:lnTo>
                <a:lnTo>
                  <a:pt x="409917" y="222389"/>
                </a:lnTo>
                <a:close/>
              </a:path>
            </a:pathLst>
          </a:custGeom>
          <a:solidFill>
            <a:srgbClr val="F5C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7950" y="1084757"/>
            <a:ext cx="5023485" cy="3435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799589" algn="l"/>
                <a:tab pos="2896870" algn="l"/>
                <a:tab pos="4881245" algn="l"/>
              </a:tabLst>
            </a:pPr>
            <a:r>
              <a:rPr sz="2050" b="1" spc="340" dirty="0">
                <a:solidFill>
                  <a:srgbClr val="212121"/>
                </a:solidFill>
                <a:latin typeface="Trebuchet MS"/>
                <a:cs typeface="Trebuchet MS"/>
              </a:rPr>
              <a:t>POURQUOI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275" dirty="0">
                <a:solidFill>
                  <a:srgbClr val="212121"/>
                </a:solidFill>
                <a:latin typeface="Trebuchet MS"/>
                <a:cs typeface="Trebuchet MS"/>
              </a:rPr>
              <a:t>CET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T</a:t>
            </a:r>
            <a:r>
              <a:rPr sz="2050" b="1" spc="-3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30" dirty="0">
                <a:solidFill>
                  <a:srgbClr val="212121"/>
                </a:solidFill>
                <a:latin typeface="Trebuchet MS"/>
                <a:cs typeface="Trebuchet MS"/>
              </a:rPr>
              <a:t>E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-2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345" dirty="0">
                <a:solidFill>
                  <a:srgbClr val="212121"/>
                </a:solidFill>
                <a:latin typeface="Trebuchet MS"/>
                <a:cs typeface="Trebuchet MS"/>
              </a:rPr>
              <a:t>ORMAT</a:t>
            </a:r>
            <a:r>
              <a:rPr sz="2050" b="1" spc="-3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I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80" dirty="0">
                <a:solidFill>
                  <a:srgbClr val="212121"/>
                </a:solidFill>
                <a:latin typeface="Trebuchet MS"/>
                <a:cs typeface="Trebuchet MS"/>
              </a:rPr>
              <a:t>ON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55" dirty="0">
                <a:solidFill>
                  <a:srgbClr val="212121"/>
                </a:solidFill>
                <a:latin typeface="Trebuchet MS"/>
                <a:cs typeface="Trebuchet MS"/>
              </a:rPr>
              <a:t>?</a:t>
            </a:r>
            <a:endParaRPr sz="2050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4075" y="10351289"/>
            <a:ext cx="4752975" cy="16764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06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99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18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87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-305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65" dirty="0">
                <a:solidFill>
                  <a:srgbClr val="FFFFFF"/>
                </a:solidFill>
                <a:latin typeface="Trebuchet MS"/>
                <a:cs typeface="Trebuchet MS"/>
                <a:hlinkClick r:id="rId2"/>
              </a:rPr>
              <a:t>JFBMCONSEIL@GMAIL.COM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-305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65" dirty="0">
                <a:solidFill>
                  <a:srgbClr val="FFFFFF"/>
                </a:solidFill>
                <a:latin typeface="Trebuchet MS"/>
                <a:cs typeface="Trebuchet MS"/>
              </a:rPr>
              <a:t>CHÂTEANEUF-</a:t>
            </a:r>
            <a:r>
              <a:rPr sz="950" b="1" spc="50" dirty="0">
                <a:solidFill>
                  <a:srgbClr val="FFFFFF"/>
                </a:solidFill>
                <a:latin typeface="Trebuchet MS"/>
                <a:cs typeface="Trebuchet MS"/>
              </a:rPr>
              <a:t>GRASSE,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55" dirty="0">
                <a:solidFill>
                  <a:srgbClr val="FFFFFF"/>
                </a:solidFill>
                <a:latin typeface="Trebuchet MS"/>
                <a:cs typeface="Trebuchet MS"/>
              </a:rPr>
              <a:t>FRANCE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973" y="1620331"/>
            <a:ext cx="4379277" cy="22556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strike="noStrike" dirty="0">
                <a:solidFill>
                  <a:srgbClr val="000000"/>
                </a:solidFill>
                <a:latin typeface="Calibri"/>
                <a:ea typeface="DejaVu Sans"/>
              </a:rPr>
              <a:t> Un absentéisme élevé  (supérieur à 4%)  est  économiquement pénalisant. Diminuer l’absentéisme est un  des leviers les plus simples pour améliorer les résultats économiques</a:t>
            </a:r>
            <a:endParaRPr lang="fr-FR" sz="1200" dirty="0"/>
          </a:p>
          <a:p>
            <a:pPr>
              <a:lnSpc>
                <a:spcPct val="100000"/>
              </a:lnSpc>
            </a:pPr>
            <a:r>
              <a:rPr lang="fr-FR" sz="1200" strike="noStrike" dirty="0">
                <a:solidFill>
                  <a:srgbClr val="000000"/>
                </a:solidFill>
                <a:latin typeface="Calibri"/>
                <a:ea typeface="DejaVu Sans"/>
              </a:rPr>
              <a:t>Pour une même entreprise, certains établissements ou services ont un taux à 2%, d’autres à 14% ! </a:t>
            </a:r>
            <a:endParaRPr lang="fr-FR" sz="1200" dirty="0"/>
          </a:p>
          <a:p>
            <a:pPr>
              <a:lnSpc>
                <a:spcPct val="100000"/>
              </a:lnSpc>
            </a:pPr>
            <a:r>
              <a:rPr lang="fr-FR" sz="1200" strike="noStrike" dirty="0">
                <a:solidFill>
                  <a:srgbClr val="000000"/>
                </a:solidFill>
                <a:latin typeface="Calibri"/>
                <a:ea typeface="DejaVu Sans"/>
              </a:rPr>
              <a:t>Le taux d’absentéisme est le meilleur indicateur de motivation et d’engagement au travail</a:t>
            </a:r>
            <a:endParaRPr lang="fr-FR" sz="1200" dirty="0"/>
          </a:p>
          <a:p>
            <a:pPr>
              <a:lnSpc>
                <a:spcPct val="100000"/>
              </a:lnSpc>
            </a:pPr>
            <a:r>
              <a:rPr lang="fr-FR" sz="1200" strike="noStrike" dirty="0">
                <a:solidFill>
                  <a:srgbClr val="000000"/>
                </a:solidFill>
                <a:latin typeface="Calibri"/>
                <a:ea typeface="DejaVu Sans"/>
              </a:rPr>
              <a:t>Les maladies pour mal-être au travail sont souvent …des vraies maladies mais les personnes heureuses au travail sont moins malades</a:t>
            </a:r>
            <a:endParaRPr lang="fr-FR" sz="1200" dirty="0"/>
          </a:p>
          <a:p>
            <a:pPr>
              <a:lnSpc>
                <a:spcPct val="100000"/>
              </a:lnSpc>
            </a:pPr>
            <a:r>
              <a:rPr lang="fr-FR" sz="1200" strike="noStrike" dirty="0">
                <a:solidFill>
                  <a:srgbClr val="000000"/>
                </a:solidFill>
                <a:latin typeface="Calibri"/>
                <a:ea typeface="DejaVu Sans"/>
              </a:rPr>
              <a:t>Le travail est le principal constituant d’identité et de réalisation de soi en France. La relation avec le Manager direct est la plus impactante.</a:t>
            </a:r>
            <a:endParaRPr lang="fr-FR" sz="1200" dirty="0"/>
          </a:p>
          <a:p>
            <a:pPr marL="12700" marR="5080" indent="480695" algn="just">
              <a:lnSpc>
                <a:spcPct val="130800"/>
              </a:lnSpc>
              <a:spcBef>
                <a:spcPts val="100"/>
              </a:spcBef>
            </a:pPr>
            <a:endParaRPr sz="1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6103" y="488088"/>
            <a:ext cx="6865804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22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r>
              <a:rPr lang="fr-FR" sz="1600" spc="220" dirty="0" err="1">
                <a:solidFill>
                  <a:srgbClr val="212121"/>
                </a:solidFill>
                <a:latin typeface="Trebuchet MS"/>
                <a:cs typeface="Trebuchet MS"/>
              </a:rPr>
              <a:t>ormation</a:t>
            </a:r>
            <a:r>
              <a:rPr lang="fr-FR" sz="1600" spc="220" dirty="0">
                <a:solidFill>
                  <a:srgbClr val="212121"/>
                </a:solidFill>
                <a:latin typeface="Trebuchet MS"/>
                <a:cs typeface="Trebuchet MS"/>
              </a:rPr>
              <a:t> : De l’absentéisme à l’engagement au travail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46532" y="1715354"/>
            <a:ext cx="1347470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60" dirty="0">
                <a:solidFill>
                  <a:srgbClr val="212121"/>
                </a:solidFill>
                <a:latin typeface="Trebuchet MS"/>
                <a:cs typeface="Trebuchet MS"/>
              </a:rPr>
              <a:t>Verbatims</a:t>
            </a:r>
            <a:r>
              <a:rPr sz="1300" spc="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300" spc="-10" dirty="0">
                <a:solidFill>
                  <a:srgbClr val="212121"/>
                </a:solidFill>
                <a:latin typeface="Trebuchet MS"/>
                <a:cs typeface="Trebuchet MS"/>
              </a:rPr>
              <a:t>client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1315" y="8424518"/>
            <a:ext cx="3436214" cy="172444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 algn="just">
              <a:lnSpc>
                <a:spcPct val="100000"/>
              </a:lnSpc>
              <a:spcBef>
                <a:spcPts val="135"/>
              </a:spcBef>
            </a:pPr>
            <a:r>
              <a:rPr sz="1200" b="1" spc="320" dirty="0">
                <a:solidFill>
                  <a:srgbClr val="212121"/>
                </a:solidFill>
                <a:latin typeface="Trebuchet MS"/>
                <a:cs typeface="Trebuchet MS"/>
              </a:rPr>
              <a:t>P</a:t>
            </a:r>
            <a:r>
              <a:rPr lang="fr-FR" sz="1200" b="1" spc="320" dirty="0">
                <a:solidFill>
                  <a:srgbClr val="212121"/>
                </a:solidFill>
                <a:latin typeface="Trebuchet MS"/>
                <a:cs typeface="Trebuchet MS"/>
              </a:rPr>
              <a:t>RE REQUIS</a:t>
            </a:r>
            <a:endParaRPr sz="1200" dirty="0">
              <a:latin typeface="Trebuchet MS"/>
              <a:cs typeface="Trebuchet MS"/>
            </a:endParaRPr>
          </a:p>
          <a:p>
            <a:pPr marL="12700" marR="90170" algn="just">
              <a:lnSpc>
                <a:spcPct val="132400"/>
              </a:lnSpc>
              <a:spcBef>
                <a:spcPts val="1000"/>
              </a:spcBef>
            </a:pP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Cette</a:t>
            </a:r>
            <a:r>
              <a:rPr sz="1100" spc="1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formation</a:t>
            </a:r>
            <a:r>
              <a:rPr sz="1100" spc="1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est</a:t>
            </a:r>
            <a:r>
              <a:rPr sz="1100" spc="1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10" dirty="0">
                <a:solidFill>
                  <a:srgbClr val="212121"/>
                </a:solidFill>
                <a:latin typeface="Trebuchet MS"/>
                <a:cs typeface="Trebuchet MS"/>
              </a:rPr>
              <a:t>destinée</a:t>
            </a:r>
            <a:r>
              <a:rPr sz="1100" b="1" spc="1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10" dirty="0">
                <a:solidFill>
                  <a:srgbClr val="212121"/>
                </a:solidFill>
                <a:latin typeface="Trebuchet MS"/>
                <a:cs typeface="Trebuchet MS"/>
              </a:rPr>
              <a:t>aux</a:t>
            </a:r>
            <a:r>
              <a:rPr sz="1100" b="1" spc="1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0" dirty="0">
                <a:solidFill>
                  <a:srgbClr val="212121"/>
                </a:solidFill>
                <a:latin typeface="Trebuchet MS"/>
                <a:cs typeface="Trebuchet MS"/>
              </a:rPr>
              <a:t>managers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b="1" spc="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lang="fr-FR" sz="1100" b="1" spc="-10" dirty="0">
                <a:solidFill>
                  <a:srgbClr val="212121"/>
                </a:solidFill>
                <a:latin typeface="Trebuchet MS"/>
                <a:cs typeface="Trebuchet MS"/>
              </a:rPr>
              <a:t>D</a:t>
            </a:r>
            <a:r>
              <a:rPr sz="1100" b="1" spc="-10" dirty="0" err="1">
                <a:solidFill>
                  <a:srgbClr val="212121"/>
                </a:solidFill>
                <a:latin typeface="Trebuchet MS"/>
                <a:cs typeface="Trebuchet MS"/>
              </a:rPr>
              <a:t>irigeants</a:t>
            </a:r>
            <a:r>
              <a:rPr lang="fr-FR" sz="1100" b="1" spc="-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lang="fr-FR" sz="1100" dirty="0">
                <a:latin typeface="Trebuchet MS"/>
                <a:cs typeface="Trebuchet MS"/>
              </a:rPr>
              <a:t>en s</a:t>
            </a:r>
            <a:r>
              <a:rPr lang="fr-FR" sz="1100" b="1" spc="50" dirty="0">
                <a:solidFill>
                  <a:srgbClr val="212121"/>
                </a:solidFill>
                <a:latin typeface="Trebuchet MS"/>
                <a:cs typeface="Trebuchet MS"/>
              </a:rPr>
              <a:t>ituation de management d’au moins 1 collaborateur</a:t>
            </a:r>
            <a:endParaRPr sz="11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32400"/>
              </a:lnSpc>
              <a:spcBef>
                <a:spcPts val="640"/>
              </a:spcBef>
            </a:pP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La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formation</a:t>
            </a:r>
            <a:r>
              <a:rPr sz="1100" spc="3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est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0" dirty="0">
                <a:solidFill>
                  <a:srgbClr val="212121"/>
                </a:solidFill>
                <a:latin typeface="Trebuchet MS"/>
                <a:cs typeface="Trebuchet MS"/>
              </a:rPr>
              <a:t>accessible</a:t>
            </a:r>
            <a:r>
              <a:rPr sz="1100" b="1" spc="31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aux</a:t>
            </a:r>
            <a:r>
              <a:rPr sz="1100" b="1" spc="31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45" dirty="0">
                <a:solidFill>
                  <a:srgbClr val="212121"/>
                </a:solidFill>
                <a:latin typeface="Trebuchet MS"/>
                <a:cs typeface="Trebuchet MS"/>
              </a:rPr>
              <a:t>personnes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b="1" spc="1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situation</a:t>
            </a:r>
            <a:r>
              <a:rPr sz="1100" b="1" spc="1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b="1" spc="1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handicap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,</a:t>
            </a:r>
            <a:r>
              <a:rPr sz="1100" spc="13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0" dirty="0">
                <a:solidFill>
                  <a:srgbClr val="212121"/>
                </a:solidFill>
                <a:latin typeface="Trebuchet MS"/>
                <a:cs typeface="Trebuchet MS"/>
              </a:rPr>
              <a:t>contactez-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nous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2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spc="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discuter.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01895" y="8424518"/>
            <a:ext cx="2799080" cy="1028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solidFill>
                  <a:srgbClr val="212121"/>
                </a:solidFill>
                <a:latin typeface="Trebuchet MS"/>
                <a:cs typeface="Trebuchet MS"/>
              </a:rPr>
              <a:t>T</a:t>
            </a:r>
            <a:r>
              <a:rPr sz="1200" b="1" spc="-33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200" b="1" spc="254" dirty="0">
                <a:solidFill>
                  <a:srgbClr val="212121"/>
                </a:solidFill>
                <a:latin typeface="Trebuchet MS"/>
                <a:cs typeface="Trebuchet MS"/>
              </a:rPr>
              <a:t>ARI</a:t>
            </a:r>
            <a:r>
              <a:rPr sz="1200" b="1" spc="-3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200" b="1" spc="-5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endParaRPr sz="12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31900"/>
              </a:lnSpc>
              <a:spcBef>
                <a:spcPts val="730"/>
              </a:spcBef>
            </a:pPr>
            <a:r>
              <a:rPr lang="fr-FR" sz="1100" b="1" spc="75" dirty="0">
                <a:solidFill>
                  <a:srgbClr val="212121"/>
                </a:solidFill>
                <a:latin typeface="Trebuchet MS"/>
                <a:cs typeface="Trebuchet MS"/>
              </a:rPr>
              <a:t>1,800 € HT la journée en Intra</a:t>
            </a:r>
          </a:p>
          <a:p>
            <a:pPr marL="12700" marR="5080" algn="just">
              <a:lnSpc>
                <a:spcPct val="131900"/>
              </a:lnSpc>
              <a:spcBef>
                <a:spcPts val="730"/>
              </a:spcBef>
            </a:pPr>
            <a:r>
              <a:rPr lang="fr-FR" sz="1100" b="1" spc="75" dirty="0">
                <a:solidFill>
                  <a:srgbClr val="212121"/>
                </a:solidFill>
                <a:latin typeface="Trebuchet MS"/>
                <a:cs typeface="Trebuchet MS"/>
              </a:rPr>
              <a:t>Pour le prix en version « inter », nous contacter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35817" y="1996756"/>
            <a:ext cx="2759710" cy="7982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400"/>
              </a:lnSpc>
              <a:spcBef>
                <a:spcPts val="100"/>
              </a:spcBef>
            </a:pPr>
            <a:r>
              <a:rPr sz="1000" spc="50" dirty="0">
                <a:solidFill>
                  <a:srgbClr val="212121"/>
                </a:solidFill>
                <a:latin typeface="Trebuchet MS"/>
              </a:rPr>
              <a:t>"</a:t>
            </a:r>
            <a:r>
              <a:rPr sz="1000" spc="50" dirty="0" err="1">
                <a:solidFill>
                  <a:srgbClr val="212121"/>
                </a:solidFill>
                <a:latin typeface="Trebuchet MS"/>
              </a:rPr>
              <a:t>J'ai</a:t>
            </a:r>
            <a:r>
              <a:rPr sz="1000" spc="50" dirty="0">
                <a:solidFill>
                  <a:srgbClr val="212121"/>
                </a:solidFill>
                <a:latin typeface="Trebuchet MS"/>
              </a:rPr>
              <a:t> </a:t>
            </a:r>
            <a:r>
              <a:rPr lang="fr-FR" sz="1000" spc="50" dirty="0">
                <a:solidFill>
                  <a:srgbClr val="212121"/>
                </a:solidFill>
                <a:latin typeface="Trebuchet MS"/>
              </a:rPr>
              <a:t>compris qu’en tant que Manager je ne suis pas coupable de l’absentéisme de mon service  mais que j’ai un rôle fondamental dans sa diminution</a:t>
            </a:r>
            <a:endParaRPr sz="1000" spc="50" dirty="0">
              <a:solidFill>
                <a:srgbClr val="212121"/>
              </a:solidFill>
              <a:latin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450" y="2911138"/>
            <a:ext cx="2689860" cy="395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400"/>
              </a:lnSpc>
              <a:spcBef>
                <a:spcPts val="100"/>
              </a:spcBef>
            </a:pPr>
            <a:r>
              <a:rPr sz="1000" dirty="0">
                <a:solidFill>
                  <a:srgbClr val="212121"/>
                </a:solidFill>
                <a:latin typeface="Trebuchet MS"/>
                <a:cs typeface="Trebuchet MS"/>
              </a:rPr>
              <a:t>"J'ai</a:t>
            </a:r>
            <a:r>
              <a:rPr sz="1000" spc="2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000" spc="50" dirty="0" err="1">
                <a:solidFill>
                  <a:srgbClr val="212121"/>
                </a:solidFill>
                <a:latin typeface="Trebuchet MS"/>
                <a:cs typeface="Trebuchet MS"/>
              </a:rPr>
              <a:t>compris</a:t>
            </a:r>
            <a:r>
              <a:rPr sz="1000" spc="2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lang="fr-FR" sz="1000" spc="55" dirty="0">
                <a:solidFill>
                  <a:srgbClr val="212121"/>
                </a:solidFill>
                <a:latin typeface="Trebuchet MS"/>
                <a:cs typeface="Trebuchet MS"/>
              </a:rPr>
              <a:t>les véritables besoins de mes collaborateurs au travail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39346" y="9423566"/>
            <a:ext cx="2758440" cy="212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.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3404" y="5022099"/>
            <a:ext cx="3775942" cy="36098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80000"/>
              </a:lnSpc>
            </a:pPr>
            <a:endParaRPr lang="fr-FR" sz="1100" dirty="0">
              <a:solidFill>
                <a:srgbClr val="212121"/>
              </a:solidFill>
              <a:latin typeface="Trebuchet MS"/>
              <a:cs typeface="Trebuchet MS"/>
            </a:endParaRPr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Aborder la problématique de l'absentéisme dans une  démarche structurée, précise  et volontairement positive 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Orienter l'énergie des Managers sur l'amélioration de l'assiduité et de la motivation au travail 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Comprendre les mécanismes inconscients  à l'</a:t>
            </a:r>
            <a:r>
              <a:rPr lang="fr-FR" sz="1400" strike="noStrike" dirty="0" err="1">
                <a:solidFill>
                  <a:srgbClr val="000000"/>
                </a:solidFill>
                <a:latin typeface="Calibri"/>
                <a:ea typeface="DejaVu Sans"/>
              </a:rPr>
              <a:t>oeuvre</a:t>
            </a: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 dans les maladies liées directement ou indirectement  aux conditions matérielles et psychologiques du  travail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Comprendre les liens entre  le somatique et le psychologique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Proposer et pratiquer des techniques managériales simples, concrètes et  efficaces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Savoir mesurer et évaluer l'importance et l'évolution de l'absentéisme</a:t>
            </a:r>
            <a:endParaRPr lang="fr-FR" sz="1400" dirty="0"/>
          </a:p>
          <a:p>
            <a:pPr>
              <a:lnSpc>
                <a:spcPct val="80000"/>
              </a:lnSpc>
              <a:buFont typeface="Wingdings" charset="2"/>
              <a:buChar char=""/>
            </a:pP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Mettre en </a:t>
            </a:r>
            <a:r>
              <a:rPr lang="fr-FR" sz="1400" strike="noStrike" dirty="0" err="1">
                <a:solidFill>
                  <a:srgbClr val="000000"/>
                </a:solidFill>
                <a:latin typeface="Calibri"/>
                <a:ea typeface="DejaVu Sans"/>
              </a:rPr>
              <a:t>oeuvre</a:t>
            </a:r>
            <a:r>
              <a:rPr lang="fr-FR" sz="1400" strike="noStrike" dirty="0">
                <a:solidFill>
                  <a:srgbClr val="000000"/>
                </a:solidFill>
                <a:latin typeface="Calibri"/>
                <a:ea typeface="DejaVu Sans"/>
              </a:rPr>
              <a:t> et pérenniser des plans d'actions simples et efficaces immédiatement</a:t>
            </a:r>
            <a:endParaRPr lang="fr-FR" sz="1400" dirty="0"/>
          </a:p>
          <a:p>
            <a:pPr>
              <a:lnSpc>
                <a:spcPct val="80000"/>
              </a:lnSpc>
            </a:pPr>
            <a:endParaRPr lang="fr-FR" sz="1200" dirty="0"/>
          </a:p>
          <a:p>
            <a:pPr marL="12700" marR="5080" algn="just">
              <a:lnSpc>
                <a:spcPct val="130800"/>
              </a:lnSpc>
              <a:spcBef>
                <a:spcPts val="100"/>
              </a:spcBef>
            </a:pPr>
            <a:endParaRPr sz="1100" dirty="0">
              <a:latin typeface="Trebuchet MS"/>
              <a:cs typeface="Trebuchet MS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7800BF47-7629-7301-5959-61E2A206893E}"/>
              </a:ext>
            </a:extLst>
          </p:cNvPr>
          <p:cNvSpPr txBox="1"/>
          <p:nvPr/>
        </p:nvSpPr>
        <p:spPr>
          <a:xfrm>
            <a:off x="4619478" y="3396975"/>
            <a:ext cx="2689860" cy="395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400"/>
              </a:lnSpc>
              <a:spcBef>
                <a:spcPts val="100"/>
              </a:spcBef>
            </a:pPr>
            <a:r>
              <a:rPr sz="1000" dirty="0">
                <a:solidFill>
                  <a:srgbClr val="212121"/>
                </a:solidFill>
                <a:latin typeface="Trebuchet MS"/>
                <a:cs typeface="Trebuchet MS"/>
              </a:rPr>
              <a:t>"J'ai</a:t>
            </a:r>
            <a:r>
              <a:rPr sz="1000" spc="2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000" spc="50" dirty="0" err="1">
                <a:solidFill>
                  <a:srgbClr val="212121"/>
                </a:solidFill>
                <a:latin typeface="Trebuchet MS"/>
                <a:cs typeface="Trebuchet MS"/>
              </a:rPr>
              <a:t>compris</a:t>
            </a:r>
            <a:r>
              <a:rPr sz="1000" spc="2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lang="fr-FR" sz="1000" spc="55" dirty="0">
                <a:solidFill>
                  <a:srgbClr val="212121"/>
                </a:solidFill>
                <a:latin typeface="Trebuchet MS"/>
                <a:cs typeface="Trebuchet MS"/>
              </a:rPr>
              <a:t>comment transformer le stress en motivation et engagement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368E348-5ECA-4360-5F6D-33309C058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876964"/>
              </p:ext>
            </p:extLst>
          </p:nvPr>
        </p:nvGraphicFramePr>
        <p:xfrm>
          <a:off x="4239908" y="9636381"/>
          <a:ext cx="285527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277">
                  <a:extLst>
                    <a:ext uri="{9D8B030D-6E8A-4147-A177-3AD203B41FA5}">
                      <a16:colId xmlns:a16="http://schemas.microsoft.com/office/drawing/2014/main" val="2231948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Délai accès : 2 semaines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9493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64080"/>
            <a:ext cx="7057390" cy="143510"/>
          </a:xfrm>
          <a:custGeom>
            <a:avLst/>
            <a:gdLst/>
            <a:ahLst/>
            <a:cxnLst/>
            <a:rect l="l" t="t" r="r" b="b"/>
            <a:pathLst>
              <a:path w="7057390" h="143510">
                <a:moveTo>
                  <a:pt x="0" y="0"/>
                </a:moveTo>
                <a:lnTo>
                  <a:pt x="7056829" y="0"/>
                </a:lnTo>
                <a:lnTo>
                  <a:pt x="7056829" y="142994"/>
                </a:lnTo>
                <a:lnTo>
                  <a:pt x="0" y="142994"/>
                </a:lnTo>
                <a:lnTo>
                  <a:pt x="0" y="0"/>
                </a:lnTo>
                <a:close/>
              </a:path>
            </a:pathLst>
          </a:custGeom>
          <a:solidFill>
            <a:srgbClr val="F5C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33050"/>
            <a:ext cx="7562850" cy="463550"/>
          </a:xfrm>
          <a:custGeom>
            <a:avLst/>
            <a:gdLst/>
            <a:ahLst/>
            <a:cxnLst/>
            <a:rect l="l" t="t" r="r" b="b"/>
            <a:pathLst>
              <a:path w="7562850" h="463550">
                <a:moveTo>
                  <a:pt x="7562850" y="463525"/>
                </a:moveTo>
                <a:lnTo>
                  <a:pt x="0" y="463525"/>
                </a:lnTo>
                <a:lnTo>
                  <a:pt x="0" y="0"/>
                </a:lnTo>
                <a:lnTo>
                  <a:pt x="7562850" y="0"/>
                </a:lnTo>
                <a:lnTo>
                  <a:pt x="7562850" y="463525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976714" y="6420640"/>
            <a:ext cx="3079115" cy="3584575"/>
            <a:chOff x="3976714" y="6420640"/>
            <a:chExt cx="3079115" cy="3584575"/>
          </a:xfrm>
        </p:grpSpPr>
        <p:sp>
          <p:nvSpPr>
            <p:cNvPr id="5" name="object 5"/>
            <p:cNvSpPr/>
            <p:nvPr/>
          </p:nvSpPr>
          <p:spPr>
            <a:xfrm>
              <a:off x="3976714" y="6420640"/>
              <a:ext cx="3079115" cy="3584575"/>
            </a:xfrm>
            <a:custGeom>
              <a:avLst/>
              <a:gdLst/>
              <a:ahLst/>
              <a:cxnLst/>
              <a:rect l="l" t="t" r="r" b="b"/>
              <a:pathLst>
                <a:path w="3079115" h="3584575">
                  <a:moveTo>
                    <a:pt x="2860286" y="3584400"/>
                  </a:moveTo>
                  <a:lnTo>
                    <a:pt x="218818" y="3584400"/>
                  </a:lnTo>
                  <a:lnTo>
                    <a:pt x="168732" y="3578594"/>
                  </a:lnTo>
                  <a:lnTo>
                    <a:pt x="122708" y="3562066"/>
                  </a:lnTo>
                  <a:lnTo>
                    <a:pt x="82074" y="3536145"/>
                  </a:lnTo>
                  <a:lnTo>
                    <a:pt x="48158" y="3502162"/>
                  </a:lnTo>
                  <a:lnTo>
                    <a:pt x="22289" y="3461447"/>
                  </a:lnTo>
                  <a:lnTo>
                    <a:pt x="5793" y="3415332"/>
                  </a:lnTo>
                  <a:lnTo>
                    <a:pt x="0" y="3365147"/>
                  </a:lnTo>
                  <a:lnTo>
                    <a:pt x="0" y="219252"/>
                  </a:lnTo>
                  <a:lnTo>
                    <a:pt x="5793" y="169067"/>
                  </a:lnTo>
                  <a:lnTo>
                    <a:pt x="22289" y="122952"/>
                  </a:lnTo>
                  <a:lnTo>
                    <a:pt x="48158" y="82237"/>
                  </a:lnTo>
                  <a:lnTo>
                    <a:pt x="82074" y="48254"/>
                  </a:lnTo>
                  <a:lnTo>
                    <a:pt x="122708" y="22333"/>
                  </a:lnTo>
                  <a:lnTo>
                    <a:pt x="168732" y="5805"/>
                  </a:lnTo>
                  <a:lnTo>
                    <a:pt x="218818" y="0"/>
                  </a:lnTo>
                  <a:lnTo>
                    <a:pt x="2860286" y="0"/>
                  </a:lnTo>
                  <a:lnTo>
                    <a:pt x="2910372" y="5805"/>
                  </a:lnTo>
                  <a:lnTo>
                    <a:pt x="2956395" y="22333"/>
                  </a:lnTo>
                  <a:lnTo>
                    <a:pt x="2997029" y="48254"/>
                  </a:lnTo>
                  <a:lnTo>
                    <a:pt x="3030945" y="82237"/>
                  </a:lnTo>
                  <a:lnTo>
                    <a:pt x="3045504" y="105151"/>
                  </a:lnTo>
                  <a:lnTo>
                    <a:pt x="218818" y="105151"/>
                  </a:lnTo>
                  <a:lnTo>
                    <a:pt x="174649" y="114170"/>
                  </a:lnTo>
                  <a:lnTo>
                    <a:pt x="138435" y="138710"/>
                  </a:lnTo>
                  <a:lnTo>
                    <a:pt x="113944" y="174996"/>
                  </a:lnTo>
                  <a:lnTo>
                    <a:pt x="104943" y="219252"/>
                  </a:lnTo>
                  <a:lnTo>
                    <a:pt x="104943" y="3365147"/>
                  </a:lnTo>
                  <a:lnTo>
                    <a:pt x="113944" y="3409403"/>
                  </a:lnTo>
                  <a:lnTo>
                    <a:pt x="138435" y="3445689"/>
                  </a:lnTo>
                  <a:lnTo>
                    <a:pt x="174649" y="3470229"/>
                  </a:lnTo>
                  <a:lnTo>
                    <a:pt x="218818" y="3479248"/>
                  </a:lnTo>
                  <a:lnTo>
                    <a:pt x="3045504" y="3479248"/>
                  </a:lnTo>
                  <a:lnTo>
                    <a:pt x="3030945" y="3502162"/>
                  </a:lnTo>
                  <a:lnTo>
                    <a:pt x="2997029" y="3536145"/>
                  </a:lnTo>
                  <a:lnTo>
                    <a:pt x="2956395" y="3562066"/>
                  </a:lnTo>
                  <a:lnTo>
                    <a:pt x="2910372" y="3578594"/>
                  </a:lnTo>
                  <a:lnTo>
                    <a:pt x="2860286" y="3584400"/>
                  </a:lnTo>
                  <a:close/>
                </a:path>
                <a:path w="3079115" h="3584575">
                  <a:moveTo>
                    <a:pt x="3045504" y="3479248"/>
                  </a:moveTo>
                  <a:lnTo>
                    <a:pt x="2860286" y="3479248"/>
                  </a:lnTo>
                  <a:lnTo>
                    <a:pt x="2904454" y="3470229"/>
                  </a:lnTo>
                  <a:lnTo>
                    <a:pt x="2940668" y="3445689"/>
                  </a:lnTo>
                  <a:lnTo>
                    <a:pt x="2965159" y="3409403"/>
                  </a:lnTo>
                  <a:lnTo>
                    <a:pt x="2974161" y="3365147"/>
                  </a:lnTo>
                  <a:lnTo>
                    <a:pt x="2974161" y="219252"/>
                  </a:lnTo>
                  <a:lnTo>
                    <a:pt x="2965159" y="174996"/>
                  </a:lnTo>
                  <a:lnTo>
                    <a:pt x="2940668" y="138710"/>
                  </a:lnTo>
                  <a:lnTo>
                    <a:pt x="2904454" y="114170"/>
                  </a:lnTo>
                  <a:lnTo>
                    <a:pt x="2860286" y="105151"/>
                  </a:lnTo>
                  <a:lnTo>
                    <a:pt x="3045504" y="105151"/>
                  </a:lnTo>
                  <a:lnTo>
                    <a:pt x="3056815" y="122952"/>
                  </a:lnTo>
                  <a:lnTo>
                    <a:pt x="3073310" y="169067"/>
                  </a:lnTo>
                  <a:lnTo>
                    <a:pt x="3079104" y="219252"/>
                  </a:lnTo>
                  <a:lnTo>
                    <a:pt x="3079104" y="3365147"/>
                  </a:lnTo>
                  <a:lnTo>
                    <a:pt x="3073310" y="3415332"/>
                  </a:lnTo>
                  <a:lnTo>
                    <a:pt x="3056815" y="3461447"/>
                  </a:lnTo>
                  <a:lnTo>
                    <a:pt x="3045504" y="3479248"/>
                  </a:lnTo>
                  <a:close/>
                </a:path>
              </a:pathLst>
            </a:custGeom>
            <a:solidFill>
              <a:srgbClr val="212121">
                <a:alpha val="517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27849" y="9252387"/>
              <a:ext cx="1353820" cy="471805"/>
            </a:xfrm>
            <a:custGeom>
              <a:avLst/>
              <a:gdLst/>
              <a:ahLst/>
              <a:cxnLst/>
              <a:rect l="l" t="t" r="r" b="b"/>
              <a:pathLst>
                <a:path w="1353820" h="471804">
                  <a:moveTo>
                    <a:pt x="1116293" y="471493"/>
                  </a:moveTo>
                  <a:lnTo>
                    <a:pt x="237393" y="471493"/>
                  </a:lnTo>
                  <a:lnTo>
                    <a:pt x="189472" y="466973"/>
                  </a:lnTo>
                  <a:lnTo>
                    <a:pt x="144874" y="453385"/>
                  </a:lnTo>
                  <a:lnTo>
                    <a:pt x="104544" y="431698"/>
                  </a:lnTo>
                  <a:lnTo>
                    <a:pt x="69428" y="402884"/>
                  </a:lnTo>
                  <a:lnTo>
                    <a:pt x="40471" y="367911"/>
                  </a:lnTo>
                  <a:lnTo>
                    <a:pt x="18617" y="327751"/>
                  </a:lnTo>
                  <a:lnTo>
                    <a:pt x="4811" y="283372"/>
                  </a:lnTo>
                  <a:lnTo>
                    <a:pt x="0" y="235746"/>
                  </a:lnTo>
                  <a:lnTo>
                    <a:pt x="4811" y="188157"/>
                  </a:lnTo>
                  <a:lnTo>
                    <a:pt x="18617" y="143869"/>
                  </a:lnTo>
                  <a:lnTo>
                    <a:pt x="40471" y="103819"/>
                  </a:lnTo>
                  <a:lnTo>
                    <a:pt x="69428" y="68946"/>
                  </a:lnTo>
                  <a:lnTo>
                    <a:pt x="104544" y="40190"/>
                  </a:lnTo>
                  <a:lnTo>
                    <a:pt x="144874" y="18488"/>
                  </a:lnTo>
                  <a:lnTo>
                    <a:pt x="189472" y="4778"/>
                  </a:lnTo>
                  <a:lnTo>
                    <a:pt x="237393" y="0"/>
                  </a:lnTo>
                  <a:lnTo>
                    <a:pt x="1115386" y="0"/>
                  </a:lnTo>
                  <a:lnTo>
                    <a:pt x="1163607" y="4778"/>
                  </a:lnTo>
                  <a:lnTo>
                    <a:pt x="1208430" y="18488"/>
                  </a:lnTo>
                  <a:lnTo>
                    <a:pt x="1248920" y="40190"/>
                  </a:lnTo>
                  <a:lnTo>
                    <a:pt x="1284144" y="68946"/>
                  </a:lnTo>
                  <a:lnTo>
                    <a:pt x="1313167" y="103819"/>
                  </a:lnTo>
                  <a:lnTo>
                    <a:pt x="1335055" y="143869"/>
                  </a:lnTo>
                  <a:lnTo>
                    <a:pt x="1348872" y="188157"/>
                  </a:lnTo>
                  <a:lnTo>
                    <a:pt x="1353686" y="235746"/>
                  </a:lnTo>
                  <a:lnTo>
                    <a:pt x="1348874" y="283335"/>
                  </a:lnTo>
                  <a:lnTo>
                    <a:pt x="1335069" y="327624"/>
                  </a:lnTo>
                  <a:lnTo>
                    <a:pt x="1313215" y="367674"/>
                  </a:lnTo>
                  <a:lnTo>
                    <a:pt x="1284257" y="402546"/>
                  </a:lnTo>
                  <a:lnTo>
                    <a:pt x="1249141" y="431303"/>
                  </a:lnTo>
                  <a:lnTo>
                    <a:pt x="1208812" y="453005"/>
                  </a:lnTo>
                  <a:lnTo>
                    <a:pt x="1164214" y="466715"/>
                  </a:lnTo>
                  <a:lnTo>
                    <a:pt x="1116293" y="471493"/>
                  </a:lnTo>
                  <a:close/>
                </a:path>
              </a:pathLst>
            </a:custGeom>
            <a:solidFill>
              <a:srgbClr val="F5C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215729" y="7275146"/>
            <a:ext cx="2431415" cy="183705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5880" indent="-55880">
              <a:lnSpc>
                <a:spcPct val="100000"/>
              </a:lnSpc>
              <a:spcBef>
                <a:spcPts val="445"/>
              </a:spcBef>
              <a:buSzPct val="72222"/>
              <a:buChar char="•"/>
              <a:tabLst>
                <a:tab pos="55880" algn="l"/>
              </a:tabLst>
            </a:pPr>
            <a:r>
              <a:rPr sz="900" spc="-10" dirty="0">
                <a:solidFill>
                  <a:srgbClr val="212121"/>
                </a:solidFill>
                <a:latin typeface="Trebuchet MS"/>
                <a:cs typeface="Trebuchet MS"/>
              </a:rPr>
              <a:t>Consultant/Coach/formateur</a:t>
            </a:r>
            <a:endParaRPr sz="900">
              <a:latin typeface="Trebuchet MS"/>
              <a:cs typeface="Trebuchet MS"/>
            </a:endParaRPr>
          </a:p>
          <a:p>
            <a:pPr marL="12700" marR="125095" indent="-12700">
              <a:lnSpc>
                <a:spcPct val="132100"/>
              </a:lnSpc>
              <a:buSzPct val="72222"/>
              <a:buChar char="•"/>
              <a:tabLst>
                <a:tab pos="55880" algn="l"/>
              </a:tabLst>
            </a:pPr>
            <a:r>
              <a:rPr sz="900" spc="30" dirty="0">
                <a:solidFill>
                  <a:srgbClr val="212121"/>
                </a:solidFill>
                <a:latin typeface="Trebuchet MS"/>
                <a:cs typeface="Trebuchet MS"/>
              </a:rPr>
              <a:t>	Expérience</a:t>
            </a:r>
            <a:r>
              <a:rPr sz="900" spc="13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212121"/>
                </a:solidFill>
                <a:latin typeface="Trebuchet MS"/>
                <a:cs typeface="Trebuchet MS"/>
              </a:rPr>
              <a:t>professionnelle</a:t>
            </a:r>
            <a:r>
              <a:rPr sz="900" spc="1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900" spc="13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45" dirty="0">
                <a:solidFill>
                  <a:srgbClr val="212121"/>
                </a:solidFill>
                <a:latin typeface="Trebuchet MS"/>
                <a:cs typeface="Trebuchet MS"/>
              </a:rPr>
              <a:t>manager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(Supérieure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à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10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12121"/>
                </a:solidFill>
                <a:latin typeface="Trebuchet MS"/>
                <a:cs typeface="Trebuchet MS"/>
              </a:rPr>
              <a:t>ans)</a:t>
            </a:r>
            <a:endParaRPr sz="900">
              <a:latin typeface="Trebuchet MS"/>
              <a:cs typeface="Trebuchet MS"/>
            </a:endParaRPr>
          </a:p>
          <a:p>
            <a:pPr marL="12700" marR="5080" indent="-12700">
              <a:lnSpc>
                <a:spcPct val="132100"/>
              </a:lnSpc>
              <a:buSzPct val="72222"/>
              <a:buChar char="•"/>
              <a:tabLst>
                <a:tab pos="55880" algn="l"/>
              </a:tabLst>
            </a:pP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	Expérience</a:t>
            </a:r>
            <a:r>
              <a:rPr sz="900" spc="114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900" spc="114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formateur</a:t>
            </a:r>
            <a:r>
              <a:rPr sz="900" spc="12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12121"/>
                </a:solidFill>
                <a:latin typeface="Trebuchet MS"/>
                <a:cs typeface="Trebuchet MS"/>
              </a:rPr>
              <a:t>d’adultes/coach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(Supérieure</a:t>
            </a:r>
            <a:r>
              <a:rPr sz="900" spc="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à</a:t>
            </a:r>
            <a:r>
              <a:rPr sz="900" spc="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212121"/>
                </a:solidFill>
                <a:latin typeface="Trebuchet MS"/>
                <a:cs typeface="Trebuchet MS"/>
              </a:rPr>
              <a:t>15</a:t>
            </a:r>
            <a:r>
              <a:rPr sz="900" spc="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12121"/>
                </a:solidFill>
                <a:latin typeface="Trebuchet MS"/>
                <a:cs typeface="Trebuchet MS"/>
              </a:rPr>
              <a:t>ans)</a:t>
            </a:r>
            <a:endParaRPr sz="900">
              <a:latin typeface="Trebuchet MS"/>
              <a:cs typeface="Trebuchet MS"/>
            </a:endParaRPr>
          </a:p>
          <a:p>
            <a:pPr marL="55880" indent="-55880">
              <a:lnSpc>
                <a:spcPct val="100000"/>
              </a:lnSpc>
              <a:spcBef>
                <a:spcPts val="345"/>
              </a:spcBef>
              <a:buSzPct val="72222"/>
              <a:buChar char="•"/>
              <a:tabLst>
                <a:tab pos="55880" algn="l"/>
              </a:tabLst>
            </a:pP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Intervenant</a:t>
            </a:r>
            <a:r>
              <a:rPr sz="900" spc="1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Appreciative</a:t>
            </a:r>
            <a:r>
              <a:rPr sz="900" spc="1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12121"/>
                </a:solidFill>
                <a:latin typeface="Trebuchet MS"/>
                <a:cs typeface="Trebuchet MS"/>
              </a:rPr>
              <a:t>Inquiry</a:t>
            </a:r>
            <a:endParaRPr sz="900">
              <a:latin typeface="Trebuchet MS"/>
              <a:cs typeface="Trebuchet MS"/>
            </a:endParaRPr>
          </a:p>
          <a:p>
            <a:pPr marL="12700" marR="34925" indent="-12700">
              <a:lnSpc>
                <a:spcPct val="132100"/>
              </a:lnSpc>
              <a:buSzPct val="72222"/>
              <a:buChar char="•"/>
              <a:tabLst>
                <a:tab pos="55880" algn="l"/>
              </a:tabLst>
            </a:pP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	Consultant</a:t>
            </a:r>
            <a:r>
              <a:rPr sz="900" spc="5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50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Qualité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de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Vie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au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Travail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12121"/>
                </a:solidFill>
                <a:latin typeface="Trebuchet MS"/>
                <a:cs typeface="Trebuchet MS"/>
              </a:rPr>
              <a:t>et </a:t>
            </a:r>
            <a:r>
              <a:rPr sz="900" spc="10" dirty="0">
                <a:solidFill>
                  <a:srgbClr val="212121"/>
                </a:solidFill>
                <a:latin typeface="Trebuchet MS"/>
                <a:cs typeface="Trebuchet MS"/>
              </a:rPr>
              <a:t>Prévention</a:t>
            </a:r>
            <a:r>
              <a:rPr sz="9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75" dirty="0">
                <a:solidFill>
                  <a:srgbClr val="212121"/>
                </a:solidFill>
                <a:latin typeface="Trebuchet MS"/>
                <a:cs typeface="Trebuchet MS"/>
              </a:rPr>
              <a:t>des</a:t>
            </a:r>
            <a:r>
              <a:rPr sz="9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212121"/>
                </a:solidFill>
                <a:latin typeface="Trebuchet MS"/>
                <a:cs typeface="Trebuchet MS"/>
              </a:rPr>
              <a:t>Risques</a:t>
            </a:r>
            <a:r>
              <a:rPr sz="9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75" dirty="0">
                <a:solidFill>
                  <a:srgbClr val="212121"/>
                </a:solidFill>
                <a:latin typeface="Trebuchet MS"/>
                <a:cs typeface="Trebuchet MS"/>
              </a:rPr>
              <a:t>Psycho-</a:t>
            </a:r>
            <a:r>
              <a:rPr sz="900" spc="40" dirty="0">
                <a:solidFill>
                  <a:srgbClr val="212121"/>
                </a:solidFill>
                <a:latin typeface="Trebuchet MS"/>
                <a:cs typeface="Trebuchet MS"/>
              </a:rPr>
              <a:t>Sociaux</a:t>
            </a:r>
            <a:endParaRPr sz="900">
              <a:latin typeface="Trebuchet MS"/>
              <a:cs typeface="Trebuchet MS"/>
            </a:endParaRPr>
          </a:p>
          <a:p>
            <a:pPr marL="12700" marR="320040" indent="-12700">
              <a:lnSpc>
                <a:spcPct val="132100"/>
              </a:lnSpc>
              <a:buSzPct val="72222"/>
              <a:buChar char="•"/>
              <a:tabLst>
                <a:tab pos="55880" algn="l"/>
              </a:tabLst>
            </a:pP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	Consultant</a:t>
            </a:r>
            <a:r>
              <a:rPr sz="900" spc="8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65" dirty="0">
                <a:solidFill>
                  <a:srgbClr val="212121"/>
                </a:solidFill>
                <a:latin typeface="Trebuchet MS"/>
                <a:cs typeface="Trebuchet MS"/>
              </a:rPr>
              <a:t>Management</a:t>
            </a:r>
            <a:r>
              <a:rPr sz="900" spc="8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900" spc="8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12121"/>
                </a:solidFill>
                <a:latin typeface="Trebuchet MS"/>
                <a:cs typeface="Trebuchet MS"/>
              </a:rPr>
              <a:t>relations interpersonnelles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55662" y="5541355"/>
            <a:ext cx="1983105" cy="1754505"/>
            <a:chOff x="4555662" y="5541355"/>
            <a:chExt cx="1983105" cy="1754505"/>
          </a:xfrm>
        </p:grpSpPr>
        <p:sp>
          <p:nvSpPr>
            <p:cNvPr id="9" name="object 9"/>
            <p:cNvSpPr/>
            <p:nvPr/>
          </p:nvSpPr>
          <p:spPr>
            <a:xfrm>
              <a:off x="4555662" y="5541355"/>
              <a:ext cx="1983105" cy="1754505"/>
            </a:xfrm>
            <a:custGeom>
              <a:avLst/>
              <a:gdLst/>
              <a:ahLst/>
              <a:cxnLst/>
              <a:rect l="l" t="t" r="r" b="b"/>
              <a:pathLst>
                <a:path w="1983104" h="1754504">
                  <a:moveTo>
                    <a:pt x="1982840" y="1754071"/>
                  </a:moveTo>
                  <a:lnTo>
                    <a:pt x="0" y="1754071"/>
                  </a:lnTo>
                  <a:lnTo>
                    <a:pt x="0" y="0"/>
                  </a:lnTo>
                  <a:lnTo>
                    <a:pt x="1982840" y="0"/>
                  </a:lnTo>
                  <a:lnTo>
                    <a:pt x="1982840" y="1754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9009" y="5606582"/>
              <a:ext cx="1639674" cy="163014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91570" y="8211860"/>
            <a:ext cx="657860" cy="657860"/>
            <a:chOff x="591570" y="8211860"/>
            <a:chExt cx="657860" cy="657860"/>
          </a:xfrm>
        </p:grpSpPr>
        <p:sp>
          <p:nvSpPr>
            <p:cNvPr id="12" name="object 12"/>
            <p:cNvSpPr/>
            <p:nvPr/>
          </p:nvSpPr>
          <p:spPr>
            <a:xfrm>
              <a:off x="752083" y="8357728"/>
              <a:ext cx="274320" cy="405765"/>
            </a:xfrm>
            <a:custGeom>
              <a:avLst/>
              <a:gdLst/>
              <a:ahLst/>
              <a:cxnLst/>
              <a:rect l="l" t="t" r="r" b="b"/>
              <a:pathLst>
                <a:path w="274319" h="405765">
                  <a:moveTo>
                    <a:pt x="233330" y="405558"/>
                  </a:moveTo>
                  <a:lnTo>
                    <a:pt x="188995" y="396315"/>
                  </a:lnTo>
                  <a:lnTo>
                    <a:pt x="154535" y="371401"/>
                  </a:lnTo>
                  <a:lnTo>
                    <a:pt x="120532" y="337314"/>
                  </a:lnTo>
                  <a:lnTo>
                    <a:pt x="88305" y="296307"/>
                  </a:lnTo>
                  <a:lnTo>
                    <a:pt x="59174" y="250629"/>
                  </a:lnTo>
                  <a:lnTo>
                    <a:pt x="34459" y="202531"/>
                  </a:lnTo>
                  <a:lnTo>
                    <a:pt x="15478" y="154265"/>
                  </a:lnTo>
                  <a:lnTo>
                    <a:pt x="3552" y="108081"/>
                  </a:lnTo>
                  <a:lnTo>
                    <a:pt x="0" y="66231"/>
                  </a:lnTo>
                  <a:lnTo>
                    <a:pt x="4328" y="42926"/>
                  </a:lnTo>
                  <a:lnTo>
                    <a:pt x="14965" y="25609"/>
                  </a:lnTo>
                  <a:lnTo>
                    <a:pt x="30626" y="12046"/>
                  </a:lnTo>
                  <a:lnTo>
                    <a:pt x="50027" y="0"/>
                  </a:lnTo>
                  <a:lnTo>
                    <a:pt x="112372" y="107991"/>
                  </a:lnTo>
                  <a:lnTo>
                    <a:pt x="95009" y="130751"/>
                  </a:lnTo>
                  <a:lnTo>
                    <a:pt x="93472" y="164483"/>
                  </a:lnTo>
                  <a:lnTo>
                    <a:pt x="104583" y="202977"/>
                  </a:lnTo>
                  <a:lnTo>
                    <a:pt x="125163" y="240027"/>
                  </a:lnTo>
                  <a:lnTo>
                    <a:pt x="152033" y="269423"/>
                  </a:lnTo>
                  <a:lnTo>
                    <a:pt x="182014" y="284958"/>
                  </a:lnTo>
                  <a:lnTo>
                    <a:pt x="211927" y="280424"/>
                  </a:lnTo>
                  <a:lnTo>
                    <a:pt x="274275" y="388412"/>
                  </a:lnTo>
                  <a:lnTo>
                    <a:pt x="253606" y="399202"/>
                  </a:lnTo>
                  <a:lnTo>
                    <a:pt x="233330" y="405558"/>
                  </a:lnTo>
                  <a:close/>
                </a:path>
              </a:pathLst>
            </a:custGeom>
            <a:solidFill>
              <a:srgbClr val="F5C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599" y="8315196"/>
              <a:ext cx="121450" cy="1514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9173" y="8593319"/>
              <a:ext cx="121450" cy="15142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91570" y="8211860"/>
              <a:ext cx="657860" cy="657860"/>
            </a:xfrm>
            <a:custGeom>
              <a:avLst/>
              <a:gdLst/>
              <a:ahLst/>
              <a:cxnLst/>
              <a:rect l="l" t="t" r="r" b="b"/>
              <a:pathLst>
                <a:path w="657860" h="657859">
                  <a:moveTo>
                    <a:pt x="328795" y="0"/>
                  </a:moveTo>
                  <a:close/>
                </a:path>
                <a:path w="657860" h="657859">
                  <a:moveTo>
                    <a:pt x="328791" y="657571"/>
                  </a:moveTo>
                  <a:lnTo>
                    <a:pt x="275427" y="653193"/>
                  </a:lnTo>
                  <a:lnTo>
                    <a:pt x="224830" y="640742"/>
                  </a:lnTo>
                  <a:lnTo>
                    <a:pt x="177660" y="620818"/>
                  </a:lnTo>
                  <a:lnTo>
                    <a:pt x="134595" y="594099"/>
                  </a:lnTo>
                  <a:lnTo>
                    <a:pt x="96309" y="561260"/>
                  </a:lnTo>
                  <a:lnTo>
                    <a:pt x="63473" y="522971"/>
                  </a:lnTo>
                  <a:lnTo>
                    <a:pt x="36754" y="479904"/>
                  </a:lnTo>
                  <a:lnTo>
                    <a:pt x="16830" y="432734"/>
                  </a:lnTo>
                  <a:lnTo>
                    <a:pt x="4378" y="382138"/>
                  </a:lnTo>
                  <a:lnTo>
                    <a:pt x="76" y="328792"/>
                  </a:lnTo>
                  <a:lnTo>
                    <a:pt x="4378" y="275430"/>
                  </a:lnTo>
                  <a:lnTo>
                    <a:pt x="16829" y="224833"/>
                  </a:lnTo>
                  <a:lnTo>
                    <a:pt x="36753" y="177662"/>
                  </a:lnTo>
                  <a:lnTo>
                    <a:pt x="63473" y="134595"/>
                  </a:lnTo>
                  <a:lnTo>
                    <a:pt x="96312" y="96309"/>
                  </a:lnTo>
                  <a:lnTo>
                    <a:pt x="134601" y="63473"/>
                  </a:lnTo>
                  <a:lnTo>
                    <a:pt x="177670" y="36753"/>
                  </a:lnTo>
                  <a:lnTo>
                    <a:pt x="224843" y="16829"/>
                  </a:lnTo>
                  <a:lnTo>
                    <a:pt x="275443" y="4378"/>
                  </a:lnTo>
                  <a:lnTo>
                    <a:pt x="328780" y="76"/>
                  </a:lnTo>
                  <a:lnTo>
                    <a:pt x="382144" y="4378"/>
                  </a:lnTo>
                  <a:lnTo>
                    <a:pt x="432741" y="16830"/>
                  </a:lnTo>
                  <a:lnTo>
                    <a:pt x="479911" y="36754"/>
                  </a:lnTo>
                  <a:lnTo>
                    <a:pt x="483879" y="39216"/>
                  </a:lnTo>
                  <a:lnTo>
                    <a:pt x="328780" y="39216"/>
                  </a:lnTo>
                  <a:lnTo>
                    <a:pt x="281856" y="43010"/>
                  </a:lnTo>
                  <a:lnTo>
                    <a:pt x="237326" y="53993"/>
                  </a:lnTo>
                  <a:lnTo>
                    <a:pt x="195790" y="71567"/>
                  </a:lnTo>
                  <a:lnTo>
                    <a:pt x="157849" y="95133"/>
                  </a:lnTo>
                  <a:lnTo>
                    <a:pt x="124099" y="124094"/>
                  </a:lnTo>
                  <a:lnTo>
                    <a:pt x="95141" y="157846"/>
                  </a:lnTo>
                  <a:lnTo>
                    <a:pt x="71575" y="195790"/>
                  </a:lnTo>
                  <a:lnTo>
                    <a:pt x="54001" y="237326"/>
                  </a:lnTo>
                  <a:lnTo>
                    <a:pt x="43017" y="281856"/>
                  </a:lnTo>
                  <a:lnTo>
                    <a:pt x="39224" y="328772"/>
                  </a:lnTo>
                  <a:lnTo>
                    <a:pt x="43018" y="375720"/>
                  </a:lnTo>
                  <a:lnTo>
                    <a:pt x="53999" y="420247"/>
                  </a:lnTo>
                  <a:lnTo>
                    <a:pt x="71572" y="461780"/>
                  </a:lnTo>
                  <a:lnTo>
                    <a:pt x="95138" y="499722"/>
                  </a:lnTo>
                  <a:lnTo>
                    <a:pt x="124102" y="533477"/>
                  </a:lnTo>
                  <a:lnTo>
                    <a:pt x="157860" y="562439"/>
                  </a:lnTo>
                  <a:lnTo>
                    <a:pt x="195805" y="586004"/>
                  </a:lnTo>
                  <a:lnTo>
                    <a:pt x="237339" y="603576"/>
                  </a:lnTo>
                  <a:lnTo>
                    <a:pt x="281864" y="614558"/>
                  </a:lnTo>
                  <a:lnTo>
                    <a:pt x="328788" y="618352"/>
                  </a:lnTo>
                  <a:lnTo>
                    <a:pt x="483878" y="618352"/>
                  </a:lnTo>
                  <a:lnTo>
                    <a:pt x="479901" y="620819"/>
                  </a:lnTo>
                  <a:lnTo>
                    <a:pt x="432728" y="640743"/>
                  </a:lnTo>
                  <a:lnTo>
                    <a:pt x="382128" y="653194"/>
                  </a:lnTo>
                  <a:lnTo>
                    <a:pt x="328791" y="657496"/>
                  </a:lnTo>
                  <a:close/>
                </a:path>
                <a:path w="657860" h="657859">
                  <a:moveTo>
                    <a:pt x="328795" y="39292"/>
                  </a:moveTo>
                  <a:close/>
                </a:path>
                <a:path w="657860" h="657859">
                  <a:moveTo>
                    <a:pt x="483878" y="618352"/>
                  </a:moveTo>
                  <a:lnTo>
                    <a:pt x="328803" y="618352"/>
                  </a:lnTo>
                  <a:lnTo>
                    <a:pt x="375727" y="614558"/>
                  </a:lnTo>
                  <a:lnTo>
                    <a:pt x="420257" y="603575"/>
                  </a:lnTo>
                  <a:lnTo>
                    <a:pt x="461792" y="586001"/>
                  </a:lnTo>
                  <a:lnTo>
                    <a:pt x="499734" y="562434"/>
                  </a:lnTo>
                  <a:lnTo>
                    <a:pt x="533484" y="533474"/>
                  </a:lnTo>
                  <a:lnTo>
                    <a:pt x="562442" y="499722"/>
                  </a:lnTo>
                  <a:lnTo>
                    <a:pt x="586008" y="461778"/>
                  </a:lnTo>
                  <a:lnTo>
                    <a:pt x="603582" y="420241"/>
                  </a:lnTo>
                  <a:lnTo>
                    <a:pt x="614565" y="375712"/>
                  </a:lnTo>
                  <a:lnTo>
                    <a:pt x="618359" y="328788"/>
                  </a:lnTo>
                  <a:lnTo>
                    <a:pt x="614565" y="281848"/>
                  </a:lnTo>
                  <a:lnTo>
                    <a:pt x="603583" y="237320"/>
                  </a:lnTo>
                  <a:lnTo>
                    <a:pt x="586011" y="195787"/>
                  </a:lnTo>
                  <a:lnTo>
                    <a:pt x="562445" y="157845"/>
                  </a:lnTo>
                  <a:lnTo>
                    <a:pt x="533480" y="124090"/>
                  </a:lnTo>
                  <a:lnTo>
                    <a:pt x="499723" y="95129"/>
                  </a:lnTo>
                  <a:lnTo>
                    <a:pt x="461777" y="71564"/>
                  </a:lnTo>
                  <a:lnTo>
                    <a:pt x="420243" y="53992"/>
                  </a:lnTo>
                  <a:lnTo>
                    <a:pt x="375719" y="43010"/>
                  </a:lnTo>
                  <a:lnTo>
                    <a:pt x="328795" y="39216"/>
                  </a:lnTo>
                  <a:lnTo>
                    <a:pt x="483879" y="39216"/>
                  </a:lnTo>
                  <a:lnTo>
                    <a:pt x="522977" y="63473"/>
                  </a:lnTo>
                  <a:lnTo>
                    <a:pt x="561262" y="96312"/>
                  </a:lnTo>
                  <a:lnTo>
                    <a:pt x="594098" y="134601"/>
                  </a:lnTo>
                  <a:lnTo>
                    <a:pt x="620817" y="177668"/>
                  </a:lnTo>
                  <a:lnTo>
                    <a:pt x="640741" y="224838"/>
                  </a:lnTo>
                  <a:lnTo>
                    <a:pt x="653193" y="275434"/>
                  </a:lnTo>
                  <a:lnTo>
                    <a:pt x="657494" y="328772"/>
                  </a:lnTo>
                  <a:lnTo>
                    <a:pt x="653194" y="382141"/>
                  </a:lnTo>
                  <a:lnTo>
                    <a:pt x="640742" y="432739"/>
                  </a:lnTo>
                  <a:lnTo>
                    <a:pt x="620818" y="479910"/>
                  </a:lnTo>
                  <a:lnTo>
                    <a:pt x="594098" y="522977"/>
                  </a:lnTo>
                  <a:lnTo>
                    <a:pt x="561259" y="561263"/>
                  </a:lnTo>
                  <a:lnTo>
                    <a:pt x="522971" y="594099"/>
                  </a:lnTo>
                  <a:lnTo>
                    <a:pt x="483878" y="618352"/>
                  </a:lnTo>
                  <a:close/>
                </a:path>
                <a:path w="657860" h="657859">
                  <a:moveTo>
                    <a:pt x="328803" y="618352"/>
                  </a:moveTo>
                  <a:close/>
                </a:path>
              </a:pathLst>
            </a:custGeom>
            <a:solidFill>
              <a:srgbClr val="F5C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77950" y="5778437"/>
            <a:ext cx="3126105" cy="464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8305">
              <a:lnSpc>
                <a:spcPct val="130800"/>
              </a:lnSpc>
              <a:spcBef>
                <a:spcPts val="100"/>
              </a:spcBef>
              <a:tabLst>
                <a:tab pos="1558290" algn="l"/>
                <a:tab pos="2287905" algn="l"/>
                <a:tab pos="2632710" algn="l"/>
              </a:tabLst>
            </a:pP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Jean-</a:t>
            </a:r>
            <a:r>
              <a:rPr sz="1100" b="1" spc="-10" dirty="0">
                <a:solidFill>
                  <a:srgbClr val="212121"/>
                </a:solidFill>
                <a:latin typeface="Trebuchet MS"/>
                <a:cs typeface="Trebuchet MS"/>
              </a:rPr>
              <a:t>François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b="1" spc="65" dirty="0">
                <a:solidFill>
                  <a:srgbClr val="212121"/>
                </a:solidFill>
                <a:latin typeface="Trebuchet MS"/>
                <a:cs typeface="Trebuchet MS"/>
              </a:rPr>
              <a:t>GERARD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spc="-25" dirty="0">
                <a:solidFill>
                  <a:srgbClr val="212121"/>
                </a:solidFill>
                <a:latin typeface="Trebuchet MS"/>
                <a:cs typeface="Trebuchet MS"/>
              </a:rPr>
              <a:t>est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coach-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formateur</a:t>
            </a:r>
            <a:r>
              <a:rPr sz="1100" spc="3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depuis</a:t>
            </a:r>
            <a:r>
              <a:rPr sz="1100" spc="3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plus</a:t>
            </a:r>
            <a:r>
              <a:rPr sz="1100" spc="3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3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15</a:t>
            </a:r>
            <a:r>
              <a:rPr sz="1100" spc="37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ans,</a:t>
            </a:r>
            <a:r>
              <a:rPr sz="1100" spc="3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70" dirty="0">
                <a:solidFill>
                  <a:srgbClr val="212121"/>
                </a:solidFill>
                <a:latin typeface="Trebuchet MS"/>
                <a:cs typeface="Trebuchet MS"/>
              </a:rPr>
              <a:t>ma</a:t>
            </a:r>
            <a:r>
              <a:rPr sz="1100" b="1" spc="35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45" dirty="0">
                <a:solidFill>
                  <a:srgbClr val="212121"/>
                </a:solidFill>
                <a:latin typeface="Trebuchet MS"/>
                <a:cs typeface="Trebuchet MS"/>
              </a:rPr>
              <a:t>plus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14075" y="10351289"/>
            <a:ext cx="4752975" cy="16764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06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99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18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87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-305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65" dirty="0">
                <a:solidFill>
                  <a:srgbClr val="FFFFFF"/>
                </a:solidFill>
                <a:latin typeface="Trebuchet MS"/>
                <a:cs typeface="Trebuchet MS"/>
                <a:hlinkClick r:id="rId5"/>
              </a:rPr>
              <a:t>JFBMCONSEIL@GMAIL.COM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-305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95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65" dirty="0">
                <a:solidFill>
                  <a:srgbClr val="FFFFFF"/>
                </a:solidFill>
                <a:latin typeface="Trebuchet MS"/>
                <a:cs typeface="Trebuchet MS"/>
              </a:rPr>
              <a:t>CHÂTEANEUF-</a:t>
            </a:r>
            <a:r>
              <a:rPr sz="950" b="1" spc="50" dirty="0">
                <a:solidFill>
                  <a:srgbClr val="FFFFFF"/>
                </a:solidFill>
                <a:latin typeface="Trebuchet MS"/>
                <a:cs typeface="Trebuchet MS"/>
              </a:rPr>
              <a:t>GRASSE,</a:t>
            </a:r>
            <a:r>
              <a:rPr sz="95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55" dirty="0">
                <a:solidFill>
                  <a:srgbClr val="FFFFFF"/>
                </a:solidFill>
                <a:latin typeface="Trebuchet MS"/>
                <a:cs typeface="Trebuchet MS"/>
              </a:rPr>
              <a:t>FRANCE</a:t>
            </a:r>
            <a:endParaRPr sz="9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7950" y="6216955"/>
            <a:ext cx="1176020" cy="68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800"/>
              </a:lnSpc>
              <a:spcBef>
                <a:spcPts val="100"/>
              </a:spcBef>
            </a:pPr>
            <a:r>
              <a:rPr sz="1100" b="1" spc="60" dirty="0">
                <a:solidFill>
                  <a:srgbClr val="212121"/>
                </a:solidFill>
                <a:latin typeface="Trebuchet MS"/>
                <a:cs typeface="Trebuchet MS"/>
              </a:rPr>
              <a:t>grande</a:t>
            </a:r>
            <a:r>
              <a:rPr sz="1100" b="1" spc="11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0" dirty="0">
                <a:solidFill>
                  <a:srgbClr val="212121"/>
                </a:solidFill>
                <a:latin typeface="Trebuchet MS"/>
                <a:cs typeface="Trebuchet MS"/>
              </a:rPr>
              <a:t>passion </a:t>
            </a:r>
            <a:r>
              <a:rPr sz="1100" spc="45" dirty="0">
                <a:solidFill>
                  <a:srgbClr val="212121"/>
                </a:solidFill>
                <a:latin typeface="Trebuchet MS"/>
                <a:cs typeface="Trebuchet MS"/>
              </a:rPr>
              <a:t>professionnels </a:t>
            </a:r>
            <a:r>
              <a:rPr sz="1100" b="1" spc="40" dirty="0">
                <a:solidFill>
                  <a:srgbClr val="212121"/>
                </a:solidFill>
                <a:latin typeface="Trebuchet MS"/>
                <a:cs typeface="Trebuchet MS"/>
              </a:rPr>
              <a:t>progresser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32970" y="6706568"/>
            <a:ext cx="12439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solidFill>
                  <a:srgbClr val="212121"/>
                </a:solidFill>
                <a:latin typeface="Trebuchet MS"/>
                <a:cs typeface="Trebuchet MS"/>
              </a:rPr>
              <a:t>personnellement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7950" y="6874731"/>
            <a:ext cx="2841625" cy="464184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professionnellement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.</a:t>
            </a:r>
            <a:r>
              <a:rPr sz="1100" spc="204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75" dirty="0">
                <a:solidFill>
                  <a:srgbClr val="212121"/>
                </a:solidFill>
                <a:latin typeface="Trebuchet MS"/>
                <a:cs typeface="Trebuchet MS"/>
              </a:rPr>
              <a:t>Le</a:t>
            </a:r>
            <a:r>
              <a:rPr sz="1100" spc="204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coaching</a:t>
            </a:r>
            <a:r>
              <a:rPr sz="1100" spc="204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-25" dirty="0">
                <a:solidFill>
                  <a:srgbClr val="212121"/>
                </a:solidFill>
                <a:latin typeface="Trebuchet MS"/>
                <a:cs typeface="Trebuchet MS"/>
              </a:rPr>
              <a:t>est</a:t>
            </a: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  <a:tabLst>
                <a:tab pos="572135" algn="l"/>
                <a:tab pos="1407795" algn="l"/>
                <a:tab pos="1961514" algn="l"/>
              </a:tabLst>
            </a:pPr>
            <a:r>
              <a:rPr sz="1100" b="1" spc="-10" dirty="0">
                <a:solidFill>
                  <a:srgbClr val="212121"/>
                </a:solidFill>
                <a:latin typeface="Trebuchet MS"/>
                <a:cs typeface="Trebuchet MS"/>
              </a:rPr>
              <a:t>outil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b="1" spc="40" dirty="0">
                <a:solidFill>
                  <a:srgbClr val="212121"/>
                </a:solidFill>
                <a:latin typeface="Trebuchet MS"/>
                <a:cs typeface="Trebuchet MS"/>
              </a:rPr>
              <a:t>puissant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spc="3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progresser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02276" y="6216955"/>
            <a:ext cx="1904364" cy="1122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735" algn="just">
              <a:lnSpc>
                <a:spcPct val="130800"/>
              </a:lnSpc>
              <a:spcBef>
                <a:spcPts val="100"/>
              </a:spcBef>
            </a:pP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est</a:t>
            </a:r>
            <a:r>
              <a:rPr sz="1100" spc="17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17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permettre</a:t>
            </a:r>
            <a:r>
              <a:rPr sz="1100" spc="17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à</a:t>
            </a:r>
            <a:r>
              <a:rPr sz="1100" spc="17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35" dirty="0">
                <a:solidFill>
                  <a:srgbClr val="212121"/>
                </a:solidFill>
                <a:latin typeface="Trebuchet MS"/>
                <a:cs typeface="Trebuchet MS"/>
              </a:rPr>
              <a:t>des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250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tous</a:t>
            </a:r>
            <a:r>
              <a:rPr sz="1100" spc="250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50" dirty="0">
                <a:solidFill>
                  <a:srgbClr val="212121"/>
                </a:solidFill>
                <a:latin typeface="Trebuchet MS"/>
                <a:cs typeface="Trebuchet MS"/>
              </a:rPr>
              <a:t>horizons</a:t>
            </a:r>
            <a:r>
              <a:rPr sz="1100" spc="254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-2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endParaRPr sz="1100">
              <a:latin typeface="Trebuchet MS"/>
              <a:cs typeface="Trebuchet MS"/>
            </a:endParaRPr>
          </a:p>
          <a:p>
            <a:pPr marL="1707514" marR="6985" indent="38735" algn="just">
              <a:lnSpc>
                <a:spcPct val="130800"/>
              </a:lnSpc>
            </a:pPr>
            <a:r>
              <a:rPr sz="1100" b="1" spc="-25" dirty="0">
                <a:solidFill>
                  <a:srgbClr val="212121"/>
                </a:solidFill>
                <a:latin typeface="Trebuchet MS"/>
                <a:cs typeface="Trebuchet MS"/>
              </a:rPr>
              <a:t>et un </a:t>
            </a:r>
            <a:r>
              <a:rPr sz="1100" spc="30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7950" y="7313248"/>
            <a:ext cx="3122295" cy="68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0800"/>
              </a:lnSpc>
              <a:spcBef>
                <a:spcPts val="100"/>
              </a:spcBef>
            </a:pPr>
            <a:r>
              <a:rPr sz="1100" b="1" spc="70" dirty="0">
                <a:solidFill>
                  <a:srgbClr val="212121"/>
                </a:solidFill>
                <a:latin typeface="Trebuchet MS"/>
                <a:cs typeface="Trebuchet MS"/>
              </a:rPr>
              <a:t>management</a:t>
            </a:r>
            <a:r>
              <a:rPr sz="1100" b="1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5" dirty="0">
                <a:solidFill>
                  <a:srgbClr val="212121"/>
                </a:solidFill>
                <a:latin typeface="Trebuchet MS"/>
                <a:cs typeface="Trebuchet MS"/>
              </a:rPr>
              <a:t>développer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212121"/>
                </a:solidFill>
                <a:latin typeface="Trebuchet MS"/>
                <a:cs typeface="Trebuchet MS"/>
              </a:rPr>
              <a:t>des</a:t>
            </a:r>
            <a:r>
              <a:rPr sz="1100" spc="3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-20" dirty="0">
                <a:solidFill>
                  <a:srgbClr val="212121"/>
                </a:solidFill>
                <a:latin typeface="Trebuchet MS"/>
                <a:cs typeface="Trebuchet MS"/>
              </a:rPr>
              <a:t>soft </a:t>
            </a:r>
            <a:r>
              <a:rPr sz="1100" b="1" spc="50" dirty="0">
                <a:solidFill>
                  <a:srgbClr val="212121"/>
                </a:solidFill>
                <a:latin typeface="Trebuchet MS"/>
                <a:cs typeface="Trebuchet MS"/>
              </a:rPr>
              <a:t>skills</a:t>
            </a:r>
            <a:r>
              <a:rPr sz="1100" b="1" spc="360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indispensables</a:t>
            </a:r>
            <a:r>
              <a:rPr sz="1100" spc="385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380" dirty="0">
                <a:solidFill>
                  <a:srgbClr val="212121"/>
                </a:solidFill>
                <a:latin typeface="Trebuchet MS"/>
                <a:cs typeface="Trebuchet MS"/>
              </a:rPr>
              <a:t>  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travailler </a:t>
            </a:r>
            <a:r>
              <a:rPr sz="1100" spc="20" dirty="0">
                <a:solidFill>
                  <a:srgbClr val="212121"/>
                </a:solidFill>
                <a:latin typeface="Trebuchet MS"/>
                <a:cs typeface="Trebuchet MS"/>
              </a:rPr>
              <a:t>efficacement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entreprise.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8874" y="1848639"/>
            <a:ext cx="3122930" cy="464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8290">
              <a:lnSpc>
                <a:spcPct val="130800"/>
              </a:lnSpc>
              <a:spcBef>
                <a:spcPts val="100"/>
              </a:spcBef>
            </a:pPr>
            <a:r>
              <a:rPr sz="1100" spc="75" dirty="0">
                <a:solidFill>
                  <a:srgbClr val="212121"/>
                </a:solidFill>
                <a:latin typeface="Trebuchet MS"/>
                <a:cs typeface="Trebuchet MS"/>
              </a:rPr>
              <a:t>Le</a:t>
            </a:r>
            <a:r>
              <a:rPr sz="1100" spc="1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format</a:t>
            </a:r>
            <a:r>
              <a:rPr sz="11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1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nos</a:t>
            </a:r>
            <a:r>
              <a:rPr sz="11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formations</a:t>
            </a:r>
            <a:r>
              <a:rPr sz="11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a</a:t>
            </a:r>
            <a:r>
              <a:rPr sz="1100" spc="10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212121"/>
                </a:solidFill>
                <a:latin typeface="Trebuchet MS"/>
                <a:cs typeface="Trebuchet MS"/>
              </a:rPr>
              <a:t>été</a:t>
            </a:r>
            <a:r>
              <a:rPr sz="1100" spc="11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pensé pour</a:t>
            </a:r>
            <a:r>
              <a:rPr sz="1100" spc="21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être</a:t>
            </a:r>
            <a:r>
              <a:rPr sz="1100" spc="22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efficace,</a:t>
            </a:r>
            <a:r>
              <a:rPr sz="1100" b="1" spc="2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pertinent</a:t>
            </a:r>
            <a:r>
              <a:rPr sz="1100" b="1" spc="2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b="1" spc="2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0" dirty="0">
                <a:solidFill>
                  <a:srgbClr val="212121"/>
                </a:solidFill>
                <a:latin typeface="Trebuchet MS"/>
                <a:cs typeface="Trebuchet MS"/>
              </a:rPr>
              <a:t>adapté</a:t>
            </a:r>
            <a:r>
              <a:rPr sz="1100" b="1" spc="22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-25" dirty="0">
                <a:solidFill>
                  <a:srgbClr val="212121"/>
                </a:solidFill>
                <a:latin typeface="Trebuchet MS"/>
                <a:cs typeface="Trebuchet MS"/>
              </a:rPr>
              <a:t>aux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8874" y="2287156"/>
            <a:ext cx="3126105" cy="1153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0800"/>
              </a:lnSpc>
              <a:spcBef>
                <a:spcPts val="100"/>
              </a:spcBef>
            </a:pP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contraintes</a:t>
            </a:r>
            <a:r>
              <a:rPr sz="1100" b="1" spc="459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b="1" spc="46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votre</a:t>
            </a:r>
            <a:r>
              <a:rPr sz="1100" b="1" spc="46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entreprise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.</a:t>
            </a:r>
            <a:r>
              <a:rPr sz="1100" spc="459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90" dirty="0">
                <a:solidFill>
                  <a:srgbClr val="212121"/>
                </a:solidFill>
                <a:latin typeface="Trebuchet MS"/>
                <a:cs typeface="Trebuchet MS"/>
              </a:rPr>
              <a:t>Nos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formations</a:t>
            </a:r>
            <a:r>
              <a:rPr lang="fr-FR" sz="1100" spc="229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0" dirty="0" err="1">
                <a:solidFill>
                  <a:srgbClr val="212121"/>
                </a:solidFill>
                <a:latin typeface="Trebuchet MS"/>
                <a:cs typeface="Trebuchet MS"/>
              </a:rPr>
              <a:t>sont</a:t>
            </a:r>
            <a:r>
              <a:rPr sz="1100" spc="43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5" dirty="0">
                <a:solidFill>
                  <a:srgbClr val="212121"/>
                </a:solidFill>
                <a:latin typeface="Trebuchet MS"/>
                <a:cs typeface="Trebuchet MS"/>
              </a:rPr>
              <a:t>accompagnées </a:t>
            </a:r>
            <a:r>
              <a:rPr sz="1100" spc="20" dirty="0">
                <a:solidFill>
                  <a:srgbClr val="212121"/>
                </a:solidFill>
                <a:latin typeface="Trebuchet MS"/>
                <a:cs typeface="Trebuchet MS"/>
              </a:rPr>
              <a:t>d'</a:t>
            </a:r>
            <a:r>
              <a:rPr sz="1100" b="1" spc="20" dirty="0">
                <a:solidFill>
                  <a:srgbClr val="212121"/>
                </a:solidFill>
                <a:latin typeface="Trebuchet MS"/>
                <a:cs typeface="Trebuchet MS"/>
              </a:rPr>
              <a:t>1h</a:t>
            </a:r>
            <a:r>
              <a:rPr sz="1100" b="1" spc="1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b="1" spc="15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65" dirty="0">
                <a:solidFill>
                  <a:srgbClr val="212121"/>
                </a:solidFill>
                <a:latin typeface="Trebuchet MS"/>
                <a:cs typeface="Trebuchet MS"/>
              </a:rPr>
              <a:t>coaching</a:t>
            </a:r>
            <a:r>
              <a:rPr sz="1100" b="1" spc="1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20" dirty="0">
                <a:solidFill>
                  <a:srgbClr val="212121"/>
                </a:solidFill>
                <a:latin typeface="Trebuchet MS"/>
                <a:cs typeface="Trebuchet MS"/>
              </a:rPr>
              <a:t>personnalisé</a:t>
            </a:r>
            <a:r>
              <a:rPr sz="1100" b="1" spc="1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pour</a:t>
            </a:r>
            <a:r>
              <a:rPr sz="1100" spc="17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chaque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participant.</a:t>
            </a:r>
            <a:endParaRPr sz="1100" dirty="0">
              <a:latin typeface="Trebuchet MS"/>
              <a:cs typeface="Trebuchet MS"/>
            </a:endParaRPr>
          </a:p>
          <a:p>
            <a:pPr marL="19685" algn="just">
              <a:lnSpc>
                <a:spcPct val="100000"/>
              </a:lnSpc>
              <a:spcBef>
                <a:spcPts val="935"/>
              </a:spcBef>
            </a:pPr>
            <a:r>
              <a:rPr lang="fr-FR" sz="900" spc="-45" dirty="0">
                <a:latin typeface="Trebuchet MS"/>
                <a:cs typeface="Trebuchet MS"/>
              </a:rPr>
              <a:t> 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1869" y="1848639"/>
            <a:ext cx="3136900" cy="177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9390" algn="just">
              <a:lnSpc>
                <a:spcPct val="130800"/>
              </a:lnSpc>
              <a:spcBef>
                <a:spcPts val="100"/>
              </a:spcBef>
            </a:pPr>
            <a:r>
              <a:rPr sz="1100" spc="110" dirty="0">
                <a:solidFill>
                  <a:srgbClr val="212121"/>
                </a:solidFill>
                <a:latin typeface="Trebuchet MS"/>
                <a:cs typeface="Trebuchet MS"/>
              </a:rPr>
              <a:t>Nous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60" dirty="0">
                <a:solidFill>
                  <a:srgbClr val="212121"/>
                </a:solidFill>
                <a:latin typeface="Trebuchet MS"/>
                <a:cs typeface="Trebuchet MS"/>
              </a:rPr>
              <a:t>adaptons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la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formation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à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85" dirty="0">
                <a:solidFill>
                  <a:srgbClr val="212121"/>
                </a:solidFill>
                <a:latin typeface="Trebuchet MS"/>
                <a:cs typeface="Trebuchet MS"/>
              </a:rPr>
              <a:t>vos </a:t>
            </a:r>
            <a:r>
              <a:rPr sz="1100" spc="35" dirty="0">
                <a:solidFill>
                  <a:srgbClr val="212121"/>
                </a:solidFill>
                <a:latin typeface="Trebuchet MS"/>
                <a:cs typeface="Trebuchet MS"/>
              </a:rPr>
              <a:t>besoins,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puis</a:t>
            </a:r>
            <a:r>
              <a:rPr sz="1100" spc="1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nous</a:t>
            </a:r>
            <a:r>
              <a:rPr sz="1100" b="1" spc="2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évaluons</a:t>
            </a:r>
            <a:r>
              <a:rPr sz="1100" b="1" spc="21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55" dirty="0">
                <a:solidFill>
                  <a:srgbClr val="212121"/>
                </a:solidFill>
                <a:latin typeface="Trebuchet MS"/>
                <a:cs typeface="Trebuchet MS"/>
              </a:rPr>
              <a:t>les</a:t>
            </a:r>
            <a:r>
              <a:rPr sz="1100" b="1" spc="2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participants</a:t>
            </a:r>
            <a:r>
              <a:rPr sz="1100" b="1" spc="22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b="1" spc="-25" dirty="0">
                <a:solidFill>
                  <a:srgbClr val="212121"/>
                </a:solidFill>
                <a:latin typeface="Trebuchet MS"/>
                <a:cs typeface="Trebuchet MS"/>
              </a:rPr>
              <a:t>en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fonction</a:t>
            </a:r>
            <a:r>
              <a:rPr sz="1100" b="1" spc="29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70" dirty="0">
                <a:solidFill>
                  <a:srgbClr val="212121"/>
                </a:solidFill>
                <a:latin typeface="Trebuchet MS"/>
                <a:cs typeface="Trebuchet MS"/>
              </a:rPr>
              <a:t>des</a:t>
            </a:r>
            <a:r>
              <a:rPr sz="1100" b="1" spc="29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objectifs</a:t>
            </a:r>
            <a:r>
              <a:rPr sz="1100" b="1" spc="29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80" dirty="0">
                <a:solidFill>
                  <a:srgbClr val="212121"/>
                </a:solidFill>
                <a:latin typeface="Trebuchet MS"/>
                <a:cs typeface="Trebuchet MS"/>
              </a:rPr>
              <a:t>pédagogiques</a:t>
            </a:r>
            <a:r>
              <a:rPr sz="1100" b="1" spc="29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b="1" spc="29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30" dirty="0">
                <a:solidFill>
                  <a:srgbClr val="212121"/>
                </a:solidFill>
                <a:latin typeface="Trebuchet MS"/>
                <a:cs typeface="Trebuchet MS"/>
              </a:rPr>
              <a:t>de </a:t>
            </a:r>
            <a:r>
              <a:rPr sz="1100" b="1" spc="65" dirty="0">
                <a:solidFill>
                  <a:srgbClr val="212121"/>
                </a:solidFill>
                <a:latin typeface="Trebuchet MS"/>
                <a:cs typeface="Trebuchet MS"/>
              </a:rPr>
              <a:t>vos</a:t>
            </a:r>
            <a:r>
              <a:rPr sz="1100" b="1" spc="43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attentes</a:t>
            </a:r>
            <a:r>
              <a:rPr sz="1100" b="1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amont</a:t>
            </a:r>
            <a:r>
              <a:rPr sz="1100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et</a:t>
            </a:r>
            <a:r>
              <a:rPr sz="1100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5" dirty="0">
                <a:solidFill>
                  <a:srgbClr val="212121"/>
                </a:solidFill>
                <a:latin typeface="Trebuchet MS"/>
                <a:cs typeface="Trebuchet MS"/>
              </a:rPr>
              <a:t>en</a:t>
            </a:r>
            <a:r>
              <a:rPr sz="1100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aval</a:t>
            </a:r>
            <a:r>
              <a:rPr sz="1100" spc="9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10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-25" dirty="0">
                <a:solidFill>
                  <a:srgbClr val="212121"/>
                </a:solidFill>
                <a:latin typeface="Trebuchet MS"/>
                <a:cs typeface="Trebuchet MS"/>
              </a:rPr>
              <a:t>la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formation.</a:t>
            </a:r>
            <a:endParaRPr sz="1100" dirty="0">
              <a:latin typeface="Trebuchet MS"/>
              <a:cs typeface="Trebuchet MS"/>
            </a:endParaRPr>
          </a:p>
          <a:p>
            <a:pPr marL="12700" marR="6350" indent="243204" algn="just">
              <a:lnSpc>
                <a:spcPct val="130800"/>
              </a:lnSpc>
            </a:pP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Cette</a:t>
            </a:r>
            <a:r>
              <a:rPr sz="1100" spc="4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b="1" spc="80" dirty="0">
                <a:solidFill>
                  <a:srgbClr val="212121"/>
                </a:solidFill>
                <a:latin typeface="Trebuchet MS"/>
                <a:cs typeface="Trebuchet MS"/>
              </a:rPr>
              <a:t>co-</a:t>
            </a:r>
            <a:r>
              <a:rPr sz="1100" b="1" dirty="0">
                <a:solidFill>
                  <a:srgbClr val="212121"/>
                </a:solidFill>
                <a:latin typeface="Trebuchet MS"/>
                <a:cs typeface="Trebuchet MS"/>
              </a:rPr>
              <a:t>construction</a:t>
            </a:r>
            <a:r>
              <a:rPr sz="1100" b="1" spc="10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tout</a:t>
            </a:r>
            <a:r>
              <a:rPr sz="1100" spc="10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0" dirty="0">
                <a:solidFill>
                  <a:srgbClr val="212121"/>
                </a:solidFill>
                <a:latin typeface="Trebuchet MS"/>
                <a:cs typeface="Trebuchet MS"/>
              </a:rPr>
              <a:t>au</a:t>
            </a:r>
            <a:r>
              <a:rPr sz="1100" spc="100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long</a:t>
            </a:r>
            <a:r>
              <a:rPr sz="1100" spc="105" dirty="0">
                <a:solidFill>
                  <a:srgbClr val="212121"/>
                </a:solidFill>
                <a:latin typeface="Trebuchet MS"/>
                <a:cs typeface="Trebuchet MS"/>
              </a:rPr>
              <a:t>  </a:t>
            </a:r>
            <a:r>
              <a:rPr sz="1100" spc="50" dirty="0">
                <a:solidFill>
                  <a:srgbClr val="212121"/>
                </a:solidFill>
                <a:latin typeface="Trebuchet MS"/>
                <a:cs typeface="Trebuchet MS"/>
              </a:rPr>
              <a:t>du </a:t>
            </a:r>
            <a:r>
              <a:rPr sz="1100" spc="80" dirty="0">
                <a:solidFill>
                  <a:srgbClr val="212121"/>
                </a:solidFill>
                <a:latin typeface="Trebuchet MS"/>
                <a:cs typeface="Trebuchet MS"/>
              </a:rPr>
              <a:t>processus</a:t>
            </a:r>
            <a:r>
              <a:rPr sz="1100" spc="1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permet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70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45" dirty="0">
                <a:solidFill>
                  <a:srgbClr val="212121"/>
                </a:solidFill>
                <a:latin typeface="Trebuchet MS"/>
                <a:cs typeface="Trebuchet MS"/>
              </a:rPr>
              <a:t>maximiser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le</a:t>
            </a:r>
            <a:r>
              <a:rPr sz="1100" spc="1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12121"/>
                </a:solidFill>
                <a:latin typeface="Trebuchet MS"/>
                <a:cs typeface="Trebuchet MS"/>
              </a:rPr>
              <a:t>retour</a:t>
            </a:r>
            <a:r>
              <a:rPr sz="1100" spc="1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212121"/>
                </a:solidFill>
                <a:latin typeface="Trebuchet MS"/>
                <a:cs typeface="Trebuchet MS"/>
              </a:rPr>
              <a:t>sur </a:t>
            </a:r>
            <a:r>
              <a:rPr sz="1100" spc="-10" dirty="0">
                <a:solidFill>
                  <a:srgbClr val="212121"/>
                </a:solidFill>
                <a:latin typeface="Trebuchet MS"/>
                <a:cs typeface="Trebuchet MS"/>
              </a:rPr>
              <a:t>investissement.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7950" y="1228878"/>
            <a:ext cx="5292725" cy="3435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183640" algn="l"/>
                <a:tab pos="3026410" algn="l"/>
              </a:tabLst>
            </a:pPr>
            <a:r>
              <a:rPr sz="2050" b="1" spc="305" dirty="0">
                <a:solidFill>
                  <a:srgbClr val="212121"/>
                </a:solidFill>
                <a:latin typeface="Trebuchet MS"/>
                <a:cs typeface="Trebuchet MS"/>
              </a:rPr>
              <a:t>NOT</a:t>
            </a:r>
            <a:r>
              <a:rPr sz="2050" b="1" spc="-3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10" dirty="0">
                <a:solidFill>
                  <a:srgbClr val="212121"/>
                </a:solidFill>
                <a:latin typeface="Trebuchet MS"/>
                <a:cs typeface="Trebuchet MS"/>
              </a:rPr>
              <a:t>RE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365" dirty="0">
                <a:solidFill>
                  <a:srgbClr val="212121"/>
                </a:solidFill>
                <a:latin typeface="Trebuchet MS"/>
                <a:cs typeface="Trebuchet MS"/>
              </a:rPr>
              <a:t>DÉMARCHE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340" dirty="0">
                <a:solidFill>
                  <a:srgbClr val="212121"/>
                </a:solidFill>
                <a:latin typeface="Trebuchet MS"/>
                <a:cs typeface="Trebuchet MS"/>
              </a:rPr>
              <a:t>PÉDAGOGI</a:t>
            </a:r>
            <a:r>
              <a:rPr sz="2050" b="1" spc="-35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75" dirty="0">
                <a:solidFill>
                  <a:srgbClr val="212121"/>
                </a:solidFill>
                <a:latin typeface="Trebuchet MS"/>
                <a:cs typeface="Trebuchet MS"/>
              </a:rPr>
              <a:t>QUE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7950" y="486729"/>
            <a:ext cx="3689985" cy="2058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fr-FR" sz="1250" spc="220" dirty="0">
                <a:solidFill>
                  <a:srgbClr val="212121"/>
                </a:solidFill>
                <a:latin typeface="Trebuchet MS"/>
                <a:cs typeface="Trebuchet MS"/>
              </a:rPr>
              <a:t>BM CONSEIL</a:t>
            </a:r>
            <a:endParaRPr sz="1250" dirty="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8874" y="5124424"/>
            <a:ext cx="4646930" cy="3435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265680" algn="l"/>
                <a:tab pos="2781300" algn="l"/>
              </a:tabLst>
            </a:pPr>
            <a:r>
              <a:rPr sz="2050" b="1" spc="180" dirty="0">
                <a:solidFill>
                  <a:srgbClr val="212121"/>
                </a:solidFill>
                <a:latin typeface="Trebuchet MS"/>
                <a:cs typeface="Trebuchet MS"/>
              </a:rPr>
              <a:t>L'</a:t>
            </a:r>
            <a:r>
              <a:rPr sz="2050" b="1" spc="-34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85" dirty="0">
                <a:solidFill>
                  <a:srgbClr val="212121"/>
                </a:solidFill>
                <a:latin typeface="Trebuchet MS"/>
                <a:cs typeface="Trebuchet MS"/>
              </a:rPr>
              <a:t>ANI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310" dirty="0">
                <a:solidFill>
                  <a:srgbClr val="212121"/>
                </a:solidFill>
                <a:latin typeface="Trebuchet MS"/>
                <a:cs typeface="Trebuchet MS"/>
              </a:rPr>
              <a:t>MAT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75" dirty="0">
                <a:solidFill>
                  <a:srgbClr val="212121"/>
                </a:solidFill>
                <a:latin typeface="Trebuchet MS"/>
                <a:cs typeface="Trebuchet MS"/>
              </a:rPr>
              <a:t>EUR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235" dirty="0">
                <a:solidFill>
                  <a:srgbClr val="212121"/>
                </a:solidFill>
                <a:latin typeface="Trebuchet MS"/>
                <a:cs typeface="Trebuchet MS"/>
              </a:rPr>
              <a:t>DE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	</a:t>
            </a:r>
            <a:r>
              <a:rPr sz="2050" b="1" spc="-20" dirty="0">
                <a:solidFill>
                  <a:srgbClr val="212121"/>
                </a:solidFill>
                <a:latin typeface="Trebuchet MS"/>
                <a:cs typeface="Trebuchet MS"/>
              </a:rPr>
              <a:t>F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345" dirty="0">
                <a:solidFill>
                  <a:srgbClr val="212121"/>
                </a:solidFill>
                <a:latin typeface="Trebuchet MS"/>
                <a:cs typeface="Trebuchet MS"/>
              </a:rPr>
              <a:t>ORMAT</a:t>
            </a:r>
            <a:r>
              <a:rPr sz="2050" b="1" spc="-335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dirty="0">
                <a:solidFill>
                  <a:srgbClr val="212121"/>
                </a:solidFill>
                <a:latin typeface="Trebuchet MS"/>
                <a:cs typeface="Trebuchet MS"/>
              </a:rPr>
              <a:t>I</a:t>
            </a:r>
            <a:r>
              <a:rPr sz="2050" b="1" spc="-340" dirty="0">
                <a:solidFill>
                  <a:srgbClr val="212121"/>
                </a:solidFill>
                <a:latin typeface="Trebuchet MS"/>
                <a:cs typeface="Trebuchet MS"/>
              </a:rPr>
              <a:t> </a:t>
            </a:r>
            <a:r>
              <a:rPr sz="2050" b="1" spc="280" dirty="0">
                <a:solidFill>
                  <a:srgbClr val="212121"/>
                </a:solidFill>
                <a:latin typeface="Trebuchet MS"/>
                <a:cs typeface="Trebuchet MS"/>
              </a:rPr>
              <a:t>ON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01473" y="9371848"/>
            <a:ext cx="10020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spc="6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6"/>
              </a:rPr>
              <a:t>En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6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6"/>
              </a:rPr>
              <a:t>savoir</a:t>
            </a:r>
            <a:r>
              <a:rPr sz="1200" u="none" spc="-5" dirty="0">
                <a:latin typeface="Trebuchet MS"/>
                <a:cs typeface="Trebuchet MS"/>
                <a:hlinkClick r:id="rId6"/>
              </a:rPr>
              <a:t> 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6"/>
              </a:rPr>
              <a:t>plus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451" y="7970842"/>
            <a:ext cx="4374713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/>
            <a:r>
              <a:rPr lang="fr-FR" sz="1800" b="1" dirty="0"/>
              <a:t>Accessibilité</a:t>
            </a:r>
            <a:endParaRPr lang="fr-FR" sz="1100" dirty="0"/>
          </a:p>
          <a:p>
            <a:pPr lvl="1"/>
            <a:r>
              <a:rPr lang="fr-FR" sz="1400" b="1" dirty="0"/>
              <a:t>Référent : Jean-François GERARD - contact : jfgerard@bmcformation.com ou 06 99 18 87 30 </a:t>
            </a:r>
          </a:p>
          <a:p>
            <a:pPr lvl="1"/>
            <a:r>
              <a:rPr lang="fr-FR" sz="1400" b="1" dirty="0"/>
              <a:t>pour toute assistance technique ou pédagogique</a:t>
            </a:r>
            <a:endParaRPr lang="fr-FR" sz="1000" dirty="0"/>
          </a:p>
          <a:p>
            <a:pPr lvl="1"/>
            <a:r>
              <a:rPr lang="fr-FR" sz="1800" dirty="0"/>
              <a:t>Pour toute situation de handicap nécessitant des aménagements spécifiques, cliquer ici </a:t>
            </a:r>
            <a:r>
              <a:rPr lang="fr-FR" sz="1800" u="sng" dirty="0">
                <a:hlinkClick r:id="rId7"/>
              </a:rPr>
              <a:t>https://www.bmcformation.fr/handicap</a:t>
            </a:r>
            <a:endParaRPr lang="fr-FR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769</Words>
  <Application>Microsoft Office PowerPoint</Application>
  <PresentationFormat>Personnalisé</PresentationFormat>
  <Paragraphs>69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Calibri</vt:lpstr>
      <vt:lpstr>Trebuchet MS</vt:lpstr>
      <vt:lpstr>Wingdings</vt:lpstr>
      <vt:lpstr>Office Theme</vt:lpstr>
      <vt:lpstr>De l’absentéisme à l’engagement au Travail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Plaquette la stratégie des alliés</dc:title>
  <dc:creator>Hugo WROBLEWSKI</dc:creator>
  <cp:keywords>DAEqMG5aCoM,BACrbgf2_CE</cp:keywords>
  <cp:lastModifiedBy>jean francois GERARD</cp:lastModifiedBy>
  <cp:revision>11</cp:revision>
  <dcterms:created xsi:type="dcterms:W3CDTF">2024-10-10T08:49:48Z</dcterms:created>
  <dcterms:modified xsi:type="dcterms:W3CDTF">2026-08-19T09:33:30Z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2021-12-07T00:00:00Z</vt:filetime>
  </property>
  <property fmtid="{D5CDD505-2E9C-101B-9397-08002B2CF9AE}" pid="3" name="Creator">
    <vt:lpwstr>Canva</vt:lpwstr>
  </property>
  <property fmtid="{D5CDD505-2E9C-101B-9397-08002B2CF9AE}" pid="4" name="LastSaved">
    <vt:filetime>2024-10-10T00:00:00Z</vt:filetime>
  </property>
  <property fmtid="{D5CDD505-2E9C-101B-9397-08002B2CF9AE}" pid="5" name="Producer">
    <vt:lpwstr>3-Heights(TM) PDF Security Shell 4.8.25.2 (http://www.pdf-tools.com)</vt:lpwstr>
  </property>
</Properties>
</file>